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Gelasio"/>
      <p:regular r:id="rId17"/>
    </p:embeddedFont>
    <p:embeddedFont>
      <p:font typeface="Gelasio"/>
      <p:regular r:id="rId18"/>
    </p:embeddedFont>
    <p:embeddedFont>
      <p:font typeface="Gelasio"/>
      <p:regular r:id="rId19"/>
    </p:embeddedFont>
    <p:embeddedFont>
      <p:font typeface="Gelasio"/>
      <p:regular r:id="rId20"/>
    </p:embeddedFont>
    <p:embeddedFont>
      <p:font typeface="Gelasio"/>
      <p:regular r:id="rId21"/>
    </p:embeddedFont>
    <p:embeddedFont>
      <p:font typeface="Gelasio"/>
      <p:regular r:id="rId22"/>
    </p:embeddedFont>
    <p:embeddedFont>
      <p:font typeface="Gelasio"/>
      <p:regular r:id="rId23"/>
    </p:embeddedFont>
    <p:embeddedFont>
      <p:font typeface="Gelasi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png>
</file>

<file path=ppt/media/image-3-1.png>
</file>

<file path=ppt/media/image-3-2.png>
</file>

<file path=ppt/media/image-4-1.png>
</file>

<file path=ppt/media/image-4-2.png>
</file>

<file path=ppt/media/image-6-1.png>
</file>

<file path=ppt/media/image-6-2.png>
</file>

<file path=ppt/media/image-6-3.png>
</file>

<file path=ppt/media/image-6-4.png>
</file>

<file path=ppt/media/image-6-5.png>
</file>

<file path=ppt/media/image-6-6.png>
</file>

<file path=ppt/media/image-7-1.png>
</file>

<file path=ppt/media/image-7-2.png>
</file>

<file path=ppt/media/image-7-3.png>
</file>

<file path=ppt/media/image-7-4.png>
</file>

<file path=ppt/media/image-7-5.png>
</file>

<file path=ppt/media/image-7-6.png>
</file>

<file path=ppt/media/image-8-1.png>
</file>

<file path=ppt/media/image-8-2.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slideLayout" Target="../slideLayouts/slideLayout11.xml"/><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7" Type="http://schemas.openxmlformats.org/officeDocument/2006/relationships/slideLayout" Target="../slideLayouts/slideLayout7.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slideLayout" Target="../slideLayouts/slideLayout8.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27607" y="2339697"/>
            <a:ext cx="4919186" cy="3550087"/>
          </a:xfrm>
          <a:prstGeom prst="rect">
            <a:avLst/>
          </a:prstGeom>
        </p:spPr>
      </p:pic>
      <p:sp>
        <p:nvSpPr>
          <p:cNvPr id="4" name="Text 0"/>
          <p:cNvSpPr/>
          <p:nvPr/>
        </p:nvSpPr>
        <p:spPr>
          <a:xfrm>
            <a:off x="793790" y="2240637"/>
            <a:ext cx="7556421" cy="1956435"/>
          </a:xfrm>
          <a:prstGeom prst="rect">
            <a:avLst/>
          </a:prstGeom>
          <a:noFill/>
          <a:ln/>
        </p:spPr>
        <p:txBody>
          <a:bodyPr wrap="square" lIns="0" tIns="0" rIns="0" bIns="0" rtlCol="0" anchor="t"/>
          <a:lstStyle/>
          <a:p>
            <a:pPr indent="0" marL="0">
              <a:lnSpc>
                <a:spcPts val="7700"/>
              </a:lnSpc>
              <a:buNone/>
            </a:pPr>
            <a:r>
              <a:rPr lang="en-US" sz="6150" dirty="0">
                <a:solidFill>
                  <a:srgbClr val="D8B6A4"/>
                </a:solidFill>
                <a:latin typeface="Gelasio" pitchFamily="34" charset="0"/>
                <a:ea typeface="Gelasio" pitchFamily="34" charset="-122"/>
                <a:cs typeface="Gelasio" pitchFamily="34" charset="-120"/>
              </a:rPr>
              <a:t>Introduction to Phishing Awareness</a:t>
            </a:r>
            <a:endParaRPr lang="en-US" sz="6150" dirty="0"/>
          </a:p>
        </p:txBody>
      </p:sp>
      <p:sp>
        <p:nvSpPr>
          <p:cNvPr id="5" name="Text 1"/>
          <p:cNvSpPr/>
          <p:nvPr/>
        </p:nvSpPr>
        <p:spPr>
          <a:xfrm>
            <a:off x="793790" y="4537234"/>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Phishing is a common online scam that uses deceptive tactics to trick victims into revealing sensitive information. This presentation will guide you through the essentials of phishing awareness, equipping you with the knowledge to protect yourself from these threats.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27488" y="2335649"/>
            <a:ext cx="4919305" cy="3558302"/>
          </a:xfrm>
          <a:prstGeom prst="rect">
            <a:avLst/>
          </a:prstGeom>
        </p:spPr>
      </p:pic>
      <p:sp>
        <p:nvSpPr>
          <p:cNvPr id="4" name="Text 0"/>
          <p:cNvSpPr/>
          <p:nvPr/>
        </p:nvSpPr>
        <p:spPr>
          <a:xfrm>
            <a:off x="793790" y="2510076"/>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D8B6A4"/>
                </a:solidFill>
                <a:latin typeface="Gelasio" pitchFamily="34" charset="0"/>
                <a:ea typeface="Gelasio" pitchFamily="34" charset="-122"/>
                <a:cs typeface="Gelasio" pitchFamily="34" charset="-120"/>
              </a:rPr>
              <a:t>Conclusion and Key Takeaways</a:t>
            </a:r>
            <a:endParaRPr lang="en-US" sz="4450" dirty="0"/>
          </a:p>
        </p:txBody>
      </p:sp>
      <p:sp>
        <p:nvSpPr>
          <p:cNvPr id="5" name="Text 1"/>
          <p:cNvSpPr/>
          <p:nvPr/>
        </p:nvSpPr>
        <p:spPr>
          <a:xfrm>
            <a:off x="793790" y="426779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Phishing is a prevalent online threat, but with a strong understanding of its tactics and protective measures, we can effectively safeguard ourselves and our data. Stay vigilant, report suspicious activity, and remember to be cautious when interacting with online communications.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pic>
        <p:nvPicPr>
          <p:cNvPr id="3" name="Image 1" descr="preencoded.png">    </p:cNvPr>
          <p:cNvPicPr>
            <a:picLocks noChangeAspect="1"/>
          </p:cNvPicPr>
          <p:nvPr/>
        </p:nvPicPr>
        <p:blipFill>
          <a:blip r:embed="rId2"/>
          <a:stretch>
            <a:fillRect/>
          </a:stretch>
        </p:blipFill>
        <p:spPr>
          <a:xfrm>
            <a:off x="5774769" y="283488"/>
            <a:ext cx="3080742" cy="2268260"/>
          </a:xfrm>
          <a:prstGeom prst="rect">
            <a:avLst/>
          </a:prstGeom>
        </p:spPr>
      </p:pic>
      <p:sp>
        <p:nvSpPr>
          <p:cNvPr id="4" name="Text 0"/>
          <p:cNvSpPr/>
          <p:nvPr/>
        </p:nvSpPr>
        <p:spPr>
          <a:xfrm>
            <a:off x="793790" y="3810119"/>
            <a:ext cx="5670590" cy="708779"/>
          </a:xfrm>
          <a:prstGeom prst="rect">
            <a:avLst/>
          </a:prstGeom>
          <a:noFill/>
          <a:ln/>
        </p:spPr>
        <p:txBody>
          <a:bodyPr wrap="none" lIns="0" tIns="0" rIns="0" bIns="0" rtlCol="0" anchor="t"/>
          <a:lstStyle/>
          <a:p>
            <a:pPr indent="0" marL="0">
              <a:lnSpc>
                <a:spcPts val="5550"/>
              </a:lnSpc>
              <a:buNone/>
            </a:pPr>
            <a:r>
              <a:rPr lang="en-US" sz="4450" dirty="0">
                <a:solidFill>
                  <a:srgbClr val="D8B6A4"/>
                </a:solidFill>
                <a:latin typeface="Gelasio" pitchFamily="34" charset="0"/>
                <a:ea typeface="Gelasio" pitchFamily="34" charset="-122"/>
                <a:cs typeface="Gelasio" pitchFamily="34" charset="-120"/>
              </a:rPr>
              <a:t>What is Phishing?</a:t>
            </a:r>
            <a:endParaRPr lang="en-US" sz="4450" dirty="0"/>
          </a:p>
        </p:txBody>
      </p:sp>
      <p:sp>
        <p:nvSpPr>
          <p:cNvPr id="5" name="Shape 1"/>
          <p:cNvSpPr/>
          <p:nvPr/>
        </p:nvSpPr>
        <p:spPr>
          <a:xfrm>
            <a:off x="793790" y="4859060"/>
            <a:ext cx="4196358" cy="2395657"/>
          </a:xfrm>
          <a:prstGeom prst="roundRect">
            <a:avLst>
              <a:gd name="adj" fmla="val 1420"/>
            </a:avLst>
          </a:prstGeom>
          <a:solidFill>
            <a:srgbClr val="373433"/>
          </a:solidFill>
          <a:ln/>
        </p:spPr>
      </p:sp>
      <p:sp>
        <p:nvSpPr>
          <p:cNvPr id="6" name="Text 2"/>
          <p:cNvSpPr/>
          <p:nvPr/>
        </p:nvSpPr>
        <p:spPr>
          <a:xfrm>
            <a:off x="1020604" y="508587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9C2C0"/>
                </a:solidFill>
                <a:latin typeface="Gelasio" pitchFamily="34" charset="0"/>
                <a:ea typeface="Gelasio" pitchFamily="34" charset="-122"/>
                <a:cs typeface="Gelasio" pitchFamily="34" charset="-120"/>
              </a:rPr>
              <a:t>Deception</a:t>
            </a:r>
            <a:endParaRPr lang="en-US" sz="2200" dirty="0"/>
          </a:p>
        </p:txBody>
      </p:sp>
      <p:sp>
        <p:nvSpPr>
          <p:cNvPr id="7" name="Text 3"/>
          <p:cNvSpPr/>
          <p:nvPr/>
        </p:nvSpPr>
        <p:spPr>
          <a:xfrm>
            <a:off x="1020604" y="5576292"/>
            <a:ext cx="3742730" cy="1451610"/>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Phishing is a type of social engineering that uses deceptive techniques to trick victims into divulging personal information.</a:t>
            </a:r>
            <a:endParaRPr lang="en-US" sz="1750" dirty="0"/>
          </a:p>
        </p:txBody>
      </p:sp>
      <p:sp>
        <p:nvSpPr>
          <p:cNvPr id="8" name="Shape 4"/>
          <p:cNvSpPr/>
          <p:nvPr/>
        </p:nvSpPr>
        <p:spPr>
          <a:xfrm>
            <a:off x="5216962" y="4859060"/>
            <a:ext cx="4196358" cy="2395657"/>
          </a:xfrm>
          <a:prstGeom prst="roundRect">
            <a:avLst>
              <a:gd name="adj" fmla="val 1420"/>
            </a:avLst>
          </a:prstGeom>
          <a:solidFill>
            <a:srgbClr val="373433"/>
          </a:solidFill>
          <a:ln/>
        </p:spPr>
      </p:sp>
      <p:sp>
        <p:nvSpPr>
          <p:cNvPr id="9" name="Text 5"/>
          <p:cNvSpPr/>
          <p:nvPr/>
        </p:nvSpPr>
        <p:spPr>
          <a:xfrm>
            <a:off x="5443776" y="508587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9C2C0"/>
                </a:solidFill>
                <a:latin typeface="Gelasio" pitchFamily="34" charset="0"/>
                <a:ea typeface="Gelasio" pitchFamily="34" charset="-122"/>
                <a:cs typeface="Gelasio" pitchFamily="34" charset="-120"/>
              </a:rPr>
              <a:t>Impersonation</a:t>
            </a:r>
            <a:endParaRPr lang="en-US" sz="2200" dirty="0"/>
          </a:p>
        </p:txBody>
      </p:sp>
      <p:sp>
        <p:nvSpPr>
          <p:cNvPr id="10" name="Text 6"/>
          <p:cNvSpPr/>
          <p:nvPr/>
        </p:nvSpPr>
        <p:spPr>
          <a:xfrm>
            <a:off x="5443776" y="5576292"/>
            <a:ext cx="3742730" cy="1451610"/>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Phishing attacks often impersonate legitimate organizations or individuals to gain trust and exploit vulnerabilities.</a:t>
            </a:r>
            <a:endParaRPr lang="en-US" sz="1750" dirty="0"/>
          </a:p>
        </p:txBody>
      </p:sp>
      <p:sp>
        <p:nvSpPr>
          <p:cNvPr id="11" name="Shape 7"/>
          <p:cNvSpPr/>
          <p:nvPr/>
        </p:nvSpPr>
        <p:spPr>
          <a:xfrm>
            <a:off x="9640133" y="4859060"/>
            <a:ext cx="4196358" cy="2395657"/>
          </a:xfrm>
          <a:prstGeom prst="roundRect">
            <a:avLst>
              <a:gd name="adj" fmla="val 1420"/>
            </a:avLst>
          </a:prstGeom>
          <a:solidFill>
            <a:srgbClr val="373433"/>
          </a:solidFill>
          <a:ln/>
        </p:spPr>
      </p:sp>
      <p:sp>
        <p:nvSpPr>
          <p:cNvPr id="12" name="Text 8"/>
          <p:cNvSpPr/>
          <p:nvPr/>
        </p:nvSpPr>
        <p:spPr>
          <a:xfrm>
            <a:off x="9866948" y="508587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9C2C0"/>
                </a:solidFill>
                <a:latin typeface="Gelasio" pitchFamily="34" charset="0"/>
                <a:ea typeface="Gelasio" pitchFamily="34" charset="-122"/>
                <a:cs typeface="Gelasio" pitchFamily="34" charset="-120"/>
              </a:rPr>
              <a:t>Data Theft</a:t>
            </a:r>
            <a:endParaRPr lang="en-US" sz="2200" dirty="0"/>
          </a:p>
        </p:txBody>
      </p:sp>
      <p:sp>
        <p:nvSpPr>
          <p:cNvPr id="13" name="Text 9"/>
          <p:cNvSpPr/>
          <p:nvPr/>
        </p:nvSpPr>
        <p:spPr>
          <a:xfrm>
            <a:off x="9866948" y="5576292"/>
            <a:ext cx="3742730" cy="1451610"/>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The goal of phishing is to steal sensitive data, such as login credentials, financial information, and personal details.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84013"/>
          </a:xfrm>
          <a:prstGeom prst="rect">
            <a:avLst/>
          </a:prstGeom>
        </p:spPr>
      </p:pic>
      <p:pic>
        <p:nvPicPr>
          <p:cNvPr id="3" name="Image 1" descr="preencoded.png">    </p:cNvPr>
          <p:cNvPicPr>
            <a:picLocks noChangeAspect="1"/>
          </p:cNvPicPr>
          <p:nvPr/>
        </p:nvPicPr>
        <p:blipFill>
          <a:blip r:embed="rId2"/>
          <a:stretch>
            <a:fillRect/>
          </a:stretch>
        </p:blipFill>
        <p:spPr>
          <a:xfrm>
            <a:off x="5885736" y="258366"/>
            <a:ext cx="2858810" cy="2067282"/>
          </a:xfrm>
          <a:prstGeom prst="rect">
            <a:avLst/>
          </a:prstGeom>
        </p:spPr>
      </p:pic>
      <p:sp>
        <p:nvSpPr>
          <p:cNvPr id="4" name="Text 0"/>
          <p:cNvSpPr/>
          <p:nvPr/>
        </p:nvSpPr>
        <p:spPr>
          <a:xfrm>
            <a:off x="723543" y="3154085"/>
            <a:ext cx="5967412" cy="646033"/>
          </a:xfrm>
          <a:prstGeom prst="rect">
            <a:avLst/>
          </a:prstGeom>
          <a:noFill/>
          <a:ln/>
        </p:spPr>
        <p:txBody>
          <a:bodyPr wrap="none" lIns="0" tIns="0" rIns="0" bIns="0" rtlCol="0" anchor="t"/>
          <a:lstStyle/>
          <a:p>
            <a:pPr indent="0" marL="0">
              <a:lnSpc>
                <a:spcPts val="5050"/>
              </a:lnSpc>
              <a:buNone/>
            </a:pPr>
            <a:r>
              <a:rPr lang="en-US" sz="4050" dirty="0">
                <a:solidFill>
                  <a:srgbClr val="D8B6A4"/>
                </a:solidFill>
                <a:latin typeface="Gelasio" pitchFamily="34" charset="0"/>
                <a:ea typeface="Gelasio" pitchFamily="34" charset="-122"/>
                <a:cs typeface="Gelasio" pitchFamily="34" charset="-120"/>
              </a:rPr>
              <a:t>Common Phishing Tactics</a:t>
            </a:r>
            <a:endParaRPr lang="en-US" sz="4050" dirty="0"/>
          </a:p>
        </p:txBody>
      </p:sp>
      <p:sp>
        <p:nvSpPr>
          <p:cNvPr id="5" name="Shape 1"/>
          <p:cNvSpPr/>
          <p:nvPr/>
        </p:nvSpPr>
        <p:spPr>
          <a:xfrm>
            <a:off x="723543" y="4342686"/>
            <a:ext cx="465058" cy="465058"/>
          </a:xfrm>
          <a:prstGeom prst="roundRect">
            <a:avLst>
              <a:gd name="adj" fmla="val 6668"/>
            </a:avLst>
          </a:prstGeom>
          <a:solidFill>
            <a:srgbClr val="373433"/>
          </a:solidFill>
          <a:ln/>
        </p:spPr>
      </p:sp>
      <p:sp>
        <p:nvSpPr>
          <p:cNvPr id="6" name="Text 2"/>
          <p:cNvSpPr/>
          <p:nvPr/>
        </p:nvSpPr>
        <p:spPr>
          <a:xfrm>
            <a:off x="889397" y="4420195"/>
            <a:ext cx="133231" cy="310039"/>
          </a:xfrm>
          <a:prstGeom prst="rect">
            <a:avLst/>
          </a:prstGeom>
          <a:noFill/>
          <a:ln/>
        </p:spPr>
        <p:txBody>
          <a:bodyPr wrap="none" lIns="0" tIns="0" rIns="0" bIns="0" rtlCol="0" anchor="t"/>
          <a:lstStyle/>
          <a:p>
            <a:pPr algn="ctr" indent="0" marL="0">
              <a:lnSpc>
                <a:spcPts val="2400"/>
              </a:lnSpc>
              <a:buNone/>
            </a:pPr>
            <a:r>
              <a:rPr lang="en-US" sz="2400" dirty="0">
                <a:solidFill>
                  <a:srgbClr val="C9C2C0"/>
                </a:solidFill>
                <a:latin typeface="Gelasio" pitchFamily="34" charset="0"/>
                <a:ea typeface="Gelasio" pitchFamily="34" charset="-122"/>
                <a:cs typeface="Gelasio" pitchFamily="34" charset="-120"/>
              </a:rPr>
              <a:t>1</a:t>
            </a:r>
            <a:endParaRPr lang="en-US" sz="2400" dirty="0"/>
          </a:p>
        </p:txBody>
      </p:sp>
      <p:sp>
        <p:nvSpPr>
          <p:cNvPr id="7" name="Text 3"/>
          <p:cNvSpPr/>
          <p:nvPr/>
        </p:nvSpPr>
        <p:spPr>
          <a:xfrm>
            <a:off x="1395293" y="4342686"/>
            <a:ext cx="2584013" cy="322898"/>
          </a:xfrm>
          <a:prstGeom prst="rect">
            <a:avLst/>
          </a:prstGeom>
          <a:noFill/>
          <a:ln/>
        </p:spPr>
        <p:txBody>
          <a:bodyPr wrap="none" lIns="0" tIns="0" rIns="0" bIns="0" rtlCol="0" anchor="t"/>
          <a:lstStyle/>
          <a:p>
            <a:pPr indent="0" marL="0">
              <a:lnSpc>
                <a:spcPts val="2500"/>
              </a:lnSpc>
              <a:buNone/>
            </a:pPr>
            <a:r>
              <a:rPr lang="en-US" sz="2000" dirty="0">
                <a:solidFill>
                  <a:srgbClr val="C9C2C0"/>
                </a:solidFill>
                <a:latin typeface="Gelasio" pitchFamily="34" charset="0"/>
                <a:ea typeface="Gelasio" pitchFamily="34" charset="-122"/>
                <a:cs typeface="Gelasio" pitchFamily="34" charset="-120"/>
              </a:rPr>
              <a:t>Fake Emails</a:t>
            </a:r>
            <a:endParaRPr lang="en-US" sz="2000" dirty="0"/>
          </a:p>
        </p:txBody>
      </p:sp>
      <p:sp>
        <p:nvSpPr>
          <p:cNvPr id="8" name="Text 4"/>
          <p:cNvSpPr/>
          <p:nvPr/>
        </p:nvSpPr>
        <p:spPr>
          <a:xfrm>
            <a:off x="1395293" y="4789527"/>
            <a:ext cx="5816560" cy="991910"/>
          </a:xfrm>
          <a:prstGeom prst="rect">
            <a:avLst/>
          </a:prstGeom>
          <a:noFill/>
          <a:ln/>
        </p:spPr>
        <p:txBody>
          <a:bodyPr wrap="square" lIns="0" tIns="0" rIns="0" bIns="0" rtlCol="0" anchor="t"/>
          <a:lstStyle/>
          <a:p>
            <a:pPr indent="0" marL="0">
              <a:lnSpc>
                <a:spcPts val="2600"/>
              </a:lnSpc>
              <a:buNone/>
            </a:pPr>
            <a:r>
              <a:rPr lang="en-US" sz="1600" dirty="0">
                <a:solidFill>
                  <a:srgbClr val="C9C2C0"/>
                </a:solidFill>
                <a:latin typeface="Gelasio" pitchFamily="34" charset="0"/>
                <a:ea typeface="Gelasio" pitchFamily="34" charset="-122"/>
                <a:cs typeface="Gelasio" pitchFamily="34" charset="-120"/>
              </a:rPr>
              <a:t>Phishing emails often mimic legitimate messages from trusted sources, such as banks, social media platforms, or online retailers.</a:t>
            </a:r>
            <a:endParaRPr lang="en-US" sz="1600" dirty="0"/>
          </a:p>
        </p:txBody>
      </p:sp>
      <p:sp>
        <p:nvSpPr>
          <p:cNvPr id="9" name="Shape 5"/>
          <p:cNvSpPr/>
          <p:nvPr/>
        </p:nvSpPr>
        <p:spPr>
          <a:xfrm>
            <a:off x="7418546" y="4342686"/>
            <a:ext cx="465058" cy="465058"/>
          </a:xfrm>
          <a:prstGeom prst="roundRect">
            <a:avLst>
              <a:gd name="adj" fmla="val 6668"/>
            </a:avLst>
          </a:prstGeom>
          <a:solidFill>
            <a:srgbClr val="373433"/>
          </a:solidFill>
          <a:ln/>
        </p:spPr>
      </p:sp>
      <p:sp>
        <p:nvSpPr>
          <p:cNvPr id="10" name="Text 6"/>
          <p:cNvSpPr/>
          <p:nvPr/>
        </p:nvSpPr>
        <p:spPr>
          <a:xfrm>
            <a:off x="7564398" y="4420195"/>
            <a:ext cx="173236" cy="310039"/>
          </a:xfrm>
          <a:prstGeom prst="rect">
            <a:avLst/>
          </a:prstGeom>
          <a:noFill/>
          <a:ln/>
        </p:spPr>
        <p:txBody>
          <a:bodyPr wrap="none" lIns="0" tIns="0" rIns="0" bIns="0" rtlCol="0" anchor="t"/>
          <a:lstStyle/>
          <a:p>
            <a:pPr algn="ctr" indent="0" marL="0">
              <a:lnSpc>
                <a:spcPts val="2400"/>
              </a:lnSpc>
              <a:buNone/>
            </a:pPr>
            <a:r>
              <a:rPr lang="en-US" sz="2400" dirty="0">
                <a:solidFill>
                  <a:srgbClr val="C9C2C0"/>
                </a:solidFill>
                <a:latin typeface="Gelasio" pitchFamily="34" charset="0"/>
                <a:ea typeface="Gelasio" pitchFamily="34" charset="-122"/>
                <a:cs typeface="Gelasio" pitchFamily="34" charset="-120"/>
              </a:rPr>
              <a:t>2</a:t>
            </a:r>
            <a:endParaRPr lang="en-US" sz="2400" dirty="0"/>
          </a:p>
        </p:txBody>
      </p:sp>
      <p:sp>
        <p:nvSpPr>
          <p:cNvPr id="11" name="Text 7"/>
          <p:cNvSpPr/>
          <p:nvPr/>
        </p:nvSpPr>
        <p:spPr>
          <a:xfrm>
            <a:off x="8090297" y="4342686"/>
            <a:ext cx="2584013" cy="322898"/>
          </a:xfrm>
          <a:prstGeom prst="rect">
            <a:avLst/>
          </a:prstGeom>
          <a:noFill/>
          <a:ln/>
        </p:spPr>
        <p:txBody>
          <a:bodyPr wrap="none" lIns="0" tIns="0" rIns="0" bIns="0" rtlCol="0" anchor="t"/>
          <a:lstStyle/>
          <a:p>
            <a:pPr indent="0" marL="0">
              <a:lnSpc>
                <a:spcPts val="2500"/>
              </a:lnSpc>
              <a:buNone/>
            </a:pPr>
            <a:r>
              <a:rPr lang="en-US" sz="2000" dirty="0">
                <a:solidFill>
                  <a:srgbClr val="C9C2C0"/>
                </a:solidFill>
                <a:latin typeface="Gelasio" pitchFamily="34" charset="0"/>
                <a:ea typeface="Gelasio" pitchFamily="34" charset="-122"/>
                <a:cs typeface="Gelasio" pitchFamily="34" charset="-120"/>
              </a:rPr>
              <a:t>Spoofed Websites</a:t>
            </a:r>
            <a:endParaRPr lang="en-US" sz="2000" dirty="0"/>
          </a:p>
        </p:txBody>
      </p:sp>
      <p:sp>
        <p:nvSpPr>
          <p:cNvPr id="12" name="Text 8"/>
          <p:cNvSpPr/>
          <p:nvPr/>
        </p:nvSpPr>
        <p:spPr>
          <a:xfrm>
            <a:off x="8090297" y="4789527"/>
            <a:ext cx="5816560" cy="661273"/>
          </a:xfrm>
          <a:prstGeom prst="rect">
            <a:avLst/>
          </a:prstGeom>
          <a:noFill/>
          <a:ln/>
        </p:spPr>
        <p:txBody>
          <a:bodyPr wrap="square" lIns="0" tIns="0" rIns="0" bIns="0" rtlCol="0" anchor="t"/>
          <a:lstStyle/>
          <a:p>
            <a:pPr indent="0" marL="0">
              <a:lnSpc>
                <a:spcPts val="2600"/>
              </a:lnSpc>
              <a:buNone/>
            </a:pPr>
            <a:r>
              <a:rPr lang="en-US" sz="1600" dirty="0">
                <a:solidFill>
                  <a:srgbClr val="C9C2C0"/>
                </a:solidFill>
                <a:latin typeface="Gelasio" pitchFamily="34" charset="0"/>
                <a:ea typeface="Gelasio" pitchFamily="34" charset="-122"/>
                <a:cs typeface="Gelasio" pitchFamily="34" charset="-120"/>
              </a:rPr>
              <a:t>Phishers create fake websites that look identical to legitimate ones, hoping to lure victims into entering their credentials.</a:t>
            </a:r>
            <a:endParaRPr lang="en-US" sz="1600" dirty="0"/>
          </a:p>
        </p:txBody>
      </p:sp>
      <p:sp>
        <p:nvSpPr>
          <p:cNvPr id="13" name="Shape 9"/>
          <p:cNvSpPr/>
          <p:nvPr/>
        </p:nvSpPr>
        <p:spPr>
          <a:xfrm>
            <a:off x="723543" y="6220658"/>
            <a:ext cx="465058" cy="465058"/>
          </a:xfrm>
          <a:prstGeom prst="roundRect">
            <a:avLst>
              <a:gd name="adj" fmla="val 6668"/>
            </a:avLst>
          </a:prstGeom>
          <a:solidFill>
            <a:srgbClr val="373433"/>
          </a:solidFill>
          <a:ln/>
        </p:spPr>
      </p:sp>
      <p:sp>
        <p:nvSpPr>
          <p:cNvPr id="14" name="Text 10"/>
          <p:cNvSpPr/>
          <p:nvPr/>
        </p:nvSpPr>
        <p:spPr>
          <a:xfrm>
            <a:off x="870466" y="6298168"/>
            <a:ext cx="171093" cy="310039"/>
          </a:xfrm>
          <a:prstGeom prst="rect">
            <a:avLst/>
          </a:prstGeom>
          <a:noFill/>
          <a:ln/>
        </p:spPr>
        <p:txBody>
          <a:bodyPr wrap="none" lIns="0" tIns="0" rIns="0" bIns="0" rtlCol="0" anchor="t"/>
          <a:lstStyle/>
          <a:p>
            <a:pPr algn="ctr" indent="0" marL="0">
              <a:lnSpc>
                <a:spcPts val="2400"/>
              </a:lnSpc>
              <a:buNone/>
            </a:pPr>
            <a:r>
              <a:rPr lang="en-US" sz="2400" dirty="0">
                <a:solidFill>
                  <a:srgbClr val="C9C2C0"/>
                </a:solidFill>
                <a:latin typeface="Gelasio" pitchFamily="34" charset="0"/>
                <a:ea typeface="Gelasio" pitchFamily="34" charset="-122"/>
                <a:cs typeface="Gelasio" pitchFamily="34" charset="-120"/>
              </a:rPr>
              <a:t>3</a:t>
            </a:r>
            <a:endParaRPr lang="en-US" sz="2400" dirty="0"/>
          </a:p>
        </p:txBody>
      </p:sp>
      <p:sp>
        <p:nvSpPr>
          <p:cNvPr id="15" name="Text 11"/>
          <p:cNvSpPr/>
          <p:nvPr/>
        </p:nvSpPr>
        <p:spPr>
          <a:xfrm>
            <a:off x="1395293" y="6220658"/>
            <a:ext cx="2584013" cy="322898"/>
          </a:xfrm>
          <a:prstGeom prst="rect">
            <a:avLst/>
          </a:prstGeom>
          <a:noFill/>
          <a:ln/>
        </p:spPr>
        <p:txBody>
          <a:bodyPr wrap="none" lIns="0" tIns="0" rIns="0" bIns="0" rtlCol="0" anchor="t"/>
          <a:lstStyle/>
          <a:p>
            <a:pPr indent="0" marL="0">
              <a:lnSpc>
                <a:spcPts val="2500"/>
              </a:lnSpc>
              <a:buNone/>
            </a:pPr>
            <a:r>
              <a:rPr lang="en-US" sz="2000" dirty="0">
                <a:solidFill>
                  <a:srgbClr val="C9C2C0"/>
                </a:solidFill>
                <a:latin typeface="Gelasio" pitchFamily="34" charset="0"/>
                <a:ea typeface="Gelasio" pitchFamily="34" charset="-122"/>
                <a:cs typeface="Gelasio" pitchFamily="34" charset="-120"/>
              </a:rPr>
              <a:t>Social Media Scams</a:t>
            </a:r>
            <a:endParaRPr lang="en-US" sz="2000" dirty="0"/>
          </a:p>
        </p:txBody>
      </p:sp>
      <p:sp>
        <p:nvSpPr>
          <p:cNvPr id="16" name="Text 12"/>
          <p:cNvSpPr/>
          <p:nvPr/>
        </p:nvSpPr>
        <p:spPr>
          <a:xfrm>
            <a:off x="1395293" y="6667500"/>
            <a:ext cx="5816560" cy="991910"/>
          </a:xfrm>
          <a:prstGeom prst="rect">
            <a:avLst/>
          </a:prstGeom>
          <a:noFill/>
          <a:ln/>
        </p:spPr>
        <p:txBody>
          <a:bodyPr wrap="square" lIns="0" tIns="0" rIns="0" bIns="0" rtlCol="0" anchor="t"/>
          <a:lstStyle/>
          <a:p>
            <a:pPr indent="0" marL="0">
              <a:lnSpc>
                <a:spcPts val="2600"/>
              </a:lnSpc>
              <a:buNone/>
            </a:pPr>
            <a:r>
              <a:rPr lang="en-US" sz="1600" dirty="0">
                <a:solidFill>
                  <a:srgbClr val="C9C2C0"/>
                </a:solidFill>
                <a:latin typeface="Gelasio" pitchFamily="34" charset="0"/>
                <a:ea typeface="Gelasio" pitchFamily="34" charset="-122"/>
                <a:cs typeface="Gelasio" pitchFamily="34" charset="-120"/>
              </a:rPr>
              <a:t>Phishing attempts can also occur through social media platforms, with attackers using fake profiles to spread malicious links and messages.</a:t>
            </a:r>
            <a:endParaRPr lang="en-US" sz="1600" dirty="0"/>
          </a:p>
        </p:txBody>
      </p:sp>
      <p:sp>
        <p:nvSpPr>
          <p:cNvPr id="17" name="Shape 13"/>
          <p:cNvSpPr/>
          <p:nvPr/>
        </p:nvSpPr>
        <p:spPr>
          <a:xfrm>
            <a:off x="7418546" y="6220658"/>
            <a:ext cx="465058" cy="465058"/>
          </a:xfrm>
          <a:prstGeom prst="roundRect">
            <a:avLst>
              <a:gd name="adj" fmla="val 6668"/>
            </a:avLst>
          </a:prstGeom>
          <a:solidFill>
            <a:srgbClr val="373433"/>
          </a:solidFill>
          <a:ln/>
        </p:spPr>
      </p:sp>
      <p:sp>
        <p:nvSpPr>
          <p:cNvPr id="18" name="Text 14"/>
          <p:cNvSpPr/>
          <p:nvPr/>
        </p:nvSpPr>
        <p:spPr>
          <a:xfrm>
            <a:off x="7563445" y="6298168"/>
            <a:ext cx="175260" cy="310039"/>
          </a:xfrm>
          <a:prstGeom prst="rect">
            <a:avLst/>
          </a:prstGeom>
          <a:noFill/>
          <a:ln/>
        </p:spPr>
        <p:txBody>
          <a:bodyPr wrap="none" lIns="0" tIns="0" rIns="0" bIns="0" rtlCol="0" anchor="t"/>
          <a:lstStyle/>
          <a:p>
            <a:pPr algn="ctr" indent="0" marL="0">
              <a:lnSpc>
                <a:spcPts val="2400"/>
              </a:lnSpc>
              <a:buNone/>
            </a:pPr>
            <a:r>
              <a:rPr lang="en-US" sz="2400" dirty="0">
                <a:solidFill>
                  <a:srgbClr val="C9C2C0"/>
                </a:solidFill>
                <a:latin typeface="Gelasio" pitchFamily="34" charset="0"/>
                <a:ea typeface="Gelasio" pitchFamily="34" charset="-122"/>
                <a:cs typeface="Gelasio" pitchFamily="34" charset="-120"/>
              </a:rPr>
              <a:t>4</a:t>
            </a:r>
            <a:endParaRPr lang="en-US" sz="2400" dirty="0"/>
          </a:p>
        </p:txBody>
      </p:sp>
      <p:sp>
        <p:nvSpPr>
          <p:cNvPr id="19" name="Text 15"/>
          <p:cNvSpPr/>
          <p:nvPr/>
        </p:nvSpPr>
        <p:spPr>
          <a:xfrm>
            <a:off x="8090297" y="6220658"/>
            <a:ext cx="2584013" cy="322898"/>
          </a:xfrm>
          <a:prstGeom prst="rect">
            <a:avLst/>
          </a:prstGeom>
          <a:noFill/>
          <a:ln/>
        </p:spPr>
        <p:txBody>
          <a:bodyPr wrap="none" lIns="0" tIns="0" rIns="0" bIns="0" rtlCol="0" anchor="t"/>
          <a:lstStyle/>
          <a:p>
            <a:pPr indent="0" marL="0">
              <a:lnSpc>
                <a:spcPts val="2500"/>
              </a:lnSpc>
              <a:buNone/>
            </a:pPr>
            <a:r>
              <a:rPr lang="en-US" sz="2000" dirty="0">
                <a:solidFill>
                  <a:srgbClr val="C9C2C0"/>
                </a:solidFill>
                <a:latin typeface="Gelasio" pitchFamily="34" charset="0"/>
                <a:ea typeface="Gelasio" pitchFamily="34" charset="-122"/>
                <a:cs typeface="Gelasio" pitchFamily="34" charset="-120"/>
              </a:rPr>
              <a:t>SMS Phishing</a:t>
            </a:r>
            <a:endParaRPr lang="en-US" sz="2000" dirty="0"/>
          </a:p>
        </p:txBody>
      </p:sp>
      <p:sp>
        <p:nvSpPr>
          <p:cNvPr id="20" name="Text 16"/>
          <p:cNvSpPr/>
          <p:nvPr/>
        </p:nvSpPr>
        <p:spPr>
          <a:xfrm>
            <a:off x="8090297" y="6667500"/>
            <a:ext cx="5816560" cy="661273"/>
          </a:xfrm>
          <a:prstGeom prst="rect">
            <a:avLst/>
          </a:prstGeom>
          <a:noFill/>
          <a:ln/>
        </p:spPr>
        <p:txBody>
          <a:bodyPr wrap="square" lIns="0" tIns="0" rIns="0" bIns="0" rtlCol="0" anchor="t"/>
          <a:lstStyle/>
          <a:p>
            <a:pPr indent="0" marL="0">
              <a:lnSpc>
                <a:spcPts val="2600"/>
              </a:lnSpc>
              <a:buNone/>
            </a:pPr>
            <a:r>
              <a:rPr lang="en-US" sz="1600" dirty="0">
                <a:solidFill>
                  <a:srgbClr val="C9C2C0"/>
                </a:solidFill>
                <a:latin typeface="Gelasio" pitchFamily="34" charset="0"/>
                <a:ea typeface="Gelasio" pitchFamily="34" charset="-122"/>
                <a:cs typeface="Gelasio" pitchFamily="34" charset="-120"/>
              </a:rPr>
              <a:t>Text messages can be used to deliver phishing links, urging recipients to click and provide sensitive information.</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76886" y="2298978"/>
            <a:ext cx="5020628" cy="3631644"/>
          </a:xfrm>
          <a:prstGeom prst="rect">
            <a:avLst/>
          </a:prstGeom>
        </p:spPr>
      </p:pic>
      <p:sp>
        <p:nvSpPr>
          <p:cNvPr id="4" name="Text 0"/>
          <p:cNvSpPr/>
          <p:nvPr/>
        </p:nvSpPr>
        <p:spPr>
          <a:xfrm>
            <a:off x="651867" y="514350"/>
            <a:ext cx="6208157" cy="581978"/>
          </a:xfrm>
          <a:prstGeom prst="rect">
            <a:avLst/>
          </a:prstGeom>
          <a:noFill/>
          <a:ln/>
        </p:spPr>
        <p:txBody>
          <a:bodyPr wrap="none" lIns="0" tIns="0" rIns="0" bIns="0" rtlCol="0" anchor="t"/>
          <a:lstStyle/>
          <a:p>
            <a:pPr indent="0" marL="0">
              <a:lnSpc>
                <a:spcPts val="4550"/>
              </a:lnSpc>
              <a:buNone/>
            </a:pPr>
            <a:r>
              <a:rPr lang="en-US" sz="3650" dirty="0">
                <a:solidFill>
                  <a:srgbClr val="D8B6A4"/>
                </a:solidFill>
                <a:latin typeface="Gelasio" pitchFamily="34" charset="0"/>
                <a:ea typeface="Gelasio" pitchFamily="34" charset="-122"/>
                <a:cs typeface="Gelasio" pitchFamily="34" charset="-120"/>
              </a:rPr>
              <a:t>Identifying Phishing Attempts</a:t>
            </a:r>
            <a:endParaRPr lang="en-US" sz="3650" dirty="0"/>
          </a:p>
        </p:txBody>
      </p:sp>
      <p:sp>
        <p:nvSpPr>
          <p:cNvPr id="5" name="Shape 1"/>
          <p:cNvSpPr/>
          <p:nvPr/>
        </p:nvSpPr>
        <p:spPr>
          <a:xfrm>
            <a:off x="919758" y="1375648"/>
            <a:ext cx="22860" cy="6339602"/>
          </a:xfrm>
          <a:prstGeom prst="roundRect">
            <a:avLst>
              <a:gd name="adj" fmla="val 122214"/>
            </a:avLst>
          </a:prstGeom>
          <a:solidFill>
            <a:srgbClr val="504D4C"/>
          </a:solidFill>
          <a:ln/>
        </p:spPr>
      </p:sp>
      <p:sp>
        <p:nvSpPr>
          <p:cNvPr id="6" name="Shape 2"/>
          <p:cNvSpPr/>
          <p:nvPr/>
        </p:nvSpPr>
        <p:spPr>
          <a:xfrm>
            <a:off x="1117818" y="1783080"/>
            <a:ext cx="651867" cy="22860"/>
          </a:xfrm>
          <a:prstGeom prst="roundRect">
            <a:avLst>
              <a:gd name="adj" fmla="val 122214"/>
            </a:avLst>
          </a:prstGeom>
          <a:solidFill>
            <a:srgbClr val="504D4C"/>
          </a:solidFill>
          <a:ln/>
        </p:spPr>
      </p:sp>
      <p:sp>
        <p:nvSpPr>
          <p:cNvPr id="7" name="Shape 3"/>
          <p:cNvSpPr/>
          <p:nvPr/>
        </p:nvSpPr>
        <p:spPr>
          <a:xfrm>
            <a:off x="721697" y="1585079"/>
            <a:ext cx="418981" cy="418981"/>
          </a:xfrm>
          <a:prstGeom prst="roundRect">
            <a:avLst>
              <a:gd name="adj" fmla="val 6668"/>
            </a:avLst>
          </a:prstGeom>
          <a:solidFill>
            <a:srgbClr val="373433"/>
          </a:solidFill>
          <a:ln/>
        </p:spPr>
      </p:sp>
      <p:sp>
        <p:nvSpPr>
          <p:cNvPr id="8" name="Text 4"/>
          <p:cNvSpPr/>
          <p:nvPr/>
        </p:nvSpPr>
        <p:spPr>
          <a:xfrm>
            <a:off x="871121" y="1654850"/>
            <a:ext cx="120134" cy="279440"/>
          </a:xfrm>
          <a:prstGeom prst="rect">
            <a:avLst/>
          </a:prstGeom>
          <a:noFill/>
          <a:ln/>
        </p:spPr>
        <p:txBody>
          <a:bodyPr wrap="none" lIns="0" tIns="0" rIns="0" bIns="0" rtlCol="0" anchor="t"/>
          <a:lstStyle/>
          <a:p>
            <a:pPr algn="ctr" indent="0" marL="0">
              <a:lnSpc>
                <a:spcPts val="2150"/>
              </a:lnSpc>
              <a:buNone/>
            </a:pPr>
            <a:r>
              <a:rPr lang="en-US" sz="2150" dirty="0">
                <a:solidFill>
                  <a:srgbClr val="C9C2C0"/>
                </a:solidFill>
                <a:latin typeface="Gelasio" pitchFamily="34" charset="0"/>
                <a:ea typeface="Gelasio" pitchFamily="34" charset="-122"/>
                <a:cs typeface="Gelasio" pitchFamily="34" charset="-120"/>
              </a:rPr>
              <a:t>1</a:t>
            </a:r>
            <a:endParaRPr lang="en-US" sz="2150" dirty="0"/>
          </a:p>
        </p:txBody>
      </p:sp>
      <p:sp>
        <p:nvSpPr>
          <p:cNvPr id="9" name="Text 5"/>
          <p:cNvSpPr/>
          <p:nvPr/>
        </p:nvSpPr>
        <p:spPr>
          <a:xfrm>
            <a:off x="1955483" y="1561862"/>
            <a:ext cx="2328148" cy="290870"/>
          </a:xfrm>
          <a:prstGeom prst="rect">
            <a:avLst/>
          </a:prstGeom>
          <a:noFill/>
          <a:ln/>
        </p:spPr>
        <p:txBody>
          <a:bodyPr wrap="none" lIns="0" tIns="0" rIns="0" bIns="0" rtlCol="0" anchor="t"/>
          <a:lstStyle/>
          <a:p>
            <a:pPr algn="l" indent="0" marL="0">
              <a:lnSpc>
                <a:spcPts val="2250"/>
              </a:lnSpc>
              <a:buNone/>
            </a:pPr>
            <a:r>
              <a:rPr lang="en-US" sz="1800" dirty="0">
                <a:solidFill>
                  <a:srgbClr val="C9C2C0"/>
                </a:solidFill>
                <a:latin typeface="Gelasio" pitchFamily="34" charset="0"/>
                <a:ea typeface="Gelasio" pitchFamily="34" charset="-122"/>
                <a:cs typeface="Gelasio" pitchFamily="34" charset="-120"/>
              </a:rPr>
              <a:t>Suspicious Sender</a:t>
            </a:r>
            <a:endParaRPr lang="en-US" sz="1800" dirty="0"/>
          </a:p>
        </p:txBody>
      </p:sp>
      <p:sp>
        <p:nvSpPr>
          <p:cNvPr id="10" name="Text 6"/>
          <p:cNvSpPr/>
          <p:nvPr/>
        </p:nvSpPr>
        <p:spPr>
          <a:xfrm>
            <a:off x="1955483" y="1964412"/>
            <a:ext cx="6536650" cy="595789"/>
          </a:xfrm>
          <a:prstGeom prst="rect">
            <a:avLst/>
          </a:prstGeom>
          <a:noFill/>
          <a:ln/>
        </p:spPr>
        <p:txBody>
          <a:bodyPr wrap="square" lIns="0" tIns="0" rIns="0" bIns="0" rtlCol="0" anchor="t"/>
          <a:lstStyle/>
          <a:p>
            <a:pPr algn="l" indent="0" marL="0">
              <a:lnSpc>
                <a:spcPts val="2300"/>
              </a:lnSpc>
              <a:buNone/>
            </a:pPr>
            <a:r>
              <a:rPr lang="en-US" sz="1450" dirty="0">
                <a:solidFill>
                  <a:srgbClr val="C9C2C0"/>
                </a:solidFill>
                <a:latin typeface="Gelasio" pitchFamily="34" charset="0"/>
                <a:ea typeface="Gelasio" pitchFamily="34" charset="-122"/>
                <a:cs typeface="Gelasio" pitchFamily="34" charset="-120"/>
              </a:rPr>
              <a:t>Pay attention to the email address or sender name. Check for typos, unusual domain names, or unfamiliar addresses.</a:t>
            </a:r>
            <a:endParaRPr lang="en-US" sz="1450" dirty="0"/>
          </a:p>
        </p:txBody>
      </p:sp>
      <p:sp>
        <p:nvSpPr>
          <p:cNvPr id="11" name="Shape 7"/>
          <p:cNvSpPr/>
          <p:nvPr/>
        </p:nvSpPr>
        <p:spPr>
          <a:xfrm>
            <a:off x="1117818" y="3340060"/>
            <a:ext cx="651867" cy="22860"/>
          </a:xfrm>
          <a:prstGeom prst="roundRect">
            <a:avLst>
              <a:gd name="adj" fmla="val 122214"/>
            </a:avLst>
          </a:prstGeom>
          <a:solidFill>
            <a:srgbClr val="504D4C"/>
          </a:solidFill>
          <a:ln/>
        </p:spPr>
      </p:sp>
      <p:sp>
        <p:nvSpPr>
          <p:cNvPr id="12" name="Shape 8"/>
          <p:cNvSpPr/>
          <p:nvPr/>
        </p:nvSpPr>
        <p:spPr>
          <a:xfrm>
            <a:off x="721697" y="3142059"/>
            <a:ext cx="418981" cy="418981"/>
          </a:xfrm>
          <a:prstGeom prst="roundRect">
            <a:avLst>
              <a:gd name="adj" fmla="val 6668"/>
            </a:avLst>
          </a:prstGeom>
          <a:solidFill>
            <a:srgbClr val="373433"/>
          </a:solidFill>
          <a:ln/>
        </p:spPr>
      </p:sp>
      <p:sp>
        <p:nvSpPr>
          <p:cNvPr id="13" name="Text 9"/>
          <p:cNvSpPr/>
          <p:nvPr/>
        </p:nvSpPr>
        <p:spPr>
          <a:xfrm>
            <a:off x="853142" y="3211830"/>
            <a:ext cx="156091" cy="279440"/>
          </a:xfrm>
          <a:prstGeom prst="rect">
            <a:avLst/>
          </a:prstGeom>
          <a:noFill/>
          <a:ln/>
        </p:spPr>
        <p:txBody>
          <a:bodyPr wrap="none" lIns="0" tIns="0" rIns="0" bIns="0" rtlCol="0" anchor="t"/>
          <a:lstStyle/>
          <a:p>
            <a:pPr algn="ctr" indent="0" marL="0">
              <a:lnSpc>
                <a:spcPts val="2150"/>
              </a:lnSpc>
              <a:buNone/>
            </a:pPr>
            <a:r>
              <a:rPr lang="en-US" sz="2150" dirty="0">
                <a:solidFill>
                  <a:srgbClr val="C9C2C0"/>
                </a:solidFill>
                <a:latin typeface="Gelasio" pitchFamily="34" charset="0"/>
                <a:ea typeface="Gelasio" pitchFamily="34" charset="-122"/>
                <a:cs typeface="Gelasio" pitchFamily="34" charset="-120"/>
              </a:rPr>
              <a:t>2</a:t>
            </a:r>
            <a:endParaRPr lang="en-US" sz="2150" dirty="0"/>
          </a:p>
        </p:txBody>
      </p:sp>
      <p:sp>
        <p:nvSpPr>
          <p:cNvPr id="14" name="Text 10"/>
          <p:cNvSpPr/>
          <p:nvPr/>
        </p:nvSpPr>
        <p:spPr>
          <a:xfrm>
            <a:off x="1955483" y="3118842"/>
            <a:ext cx="2328148" cy="290870"/>
          </a:xfrm>
          <a:prstGeom prst="rect">
            <a:avLst/>
          </a:prstGeom>
          <a:noFill/>
          <a:ln/>
        </p:spPr>
        <p:txBody>
          <a:bodyPr wrap="none" lIns="0" tIns="0" rIns="0" bIns="0" rtlCol="0" anchor="t"/>
          <a:lstStyle/>
          <a:p>
            <a:pPr algn="l" indent="0" marL="0">
              <a:lnSpc>
                <a:spcPts val="2250"/>
              </a:lnSpc>
              <a:buNone/>
            </a:pPr>
            <a:r>
              <a:rPr lang="en-US" sz="1800" dirty="0">
                <a:solidFill>
                  <a:srgbClr val="C9C2C0"/>
                </a:solidFill>
                <a:latin typeface="Gelasio" pitchFamily="34" charset="0"/>
                <a:ea typeface="Gelasio" pitchFamily="34" charset="-122"/>
                <a:cs typeface="Gelasio" pitchFamily="34" charset="-120"/>
              </a:rPr>
              <a:t>Urgent Tone</a:t>
            </a:r>
            <a:endParaRPr lang="en-US" sz="1800" dirty="0"/>
          </a:p>
        </p:txBody>
      </p:sp>
      <p:sp>
        <p:nvSpPr>
          <p:cNvPr id="15" name="Text 11"/>
          <p:cNvSpPr/>
          <p:nvPr/>
        </p:nvSpPr>
        <p:spPr>
          <a:xfrm>
            <a:off x="1955483" y="3521393"/>
            <a:ext cx="6536650" cy="893683"/>
          </a:xfrm>
          <a:prstGeom prst="rect">
            <a:avLst/>
          </a:prstGeom>
          <a:noFill/>
          <a:ln/>
        </p:spPr>
        <p:txBody>
          <a:bodyPr wrap="square" lIns="0" tIns="0" rIns="0" bIns="0" rtlCol="0" anchor="t"/>
          <a:lstStyle/>
          <a:p>
            <a:pPr algn="l" indent="0" marL="0">
              <a:lnSpc>
                <a:spcPts val="2300"/>
              </a:lnSpc>
              <a:buNone/>
            </a:pPr>
            <a:r>
              <a:rPr lang="en-US" sz="1450" dirty="0">
                <a:solidFill>
                  <a:srgbClr val="C9C2C0"/>
                </a:solidFill>
                <a:latin typeface="Gelasio" pitchFamily="34" charset="0"/>
                <a:ea typeface="Gelasio" pitchFamily="34" charset="-122"/>
                <a:cs typeface="Gelasio" pitchFamily="34" charset="-120"/>
              </a:rPr>
              <a:t>Phishing emails often use a sense of urgency to pressure victims into quick action, for example, threatening to close an account or requiring immediate payment.</a:t>
            </a:r>
            <a:endParaRPr lang="en-US" sz="1450" dirty="0"/>
          </a:p>
        </p:txBody>
      </p:sp>
      <p:sp>
        <p:nvSpPr>
          <p:cNvPr id="16" name="Shape 12"/>
          <p:cNvSpPr/>
          <p:nvPr/>
        </p:nvSpPr>
        <p:spPr>
          <a:xfrm>
            <a:off x="1117818" y="5194935"/>
            <a:ext cx="651867" cy="22860"/>
          </a:xfrm>
          <a:prstGeom prst="roundRect">
            <a:avLst>
              <a:gd name="adj" fmla="val 122214"/>
            </a:avLst>
          </a:prstGeom>
          <a:solidFill>
            <a:srgbClr val="504D4C"/>
          </a:solidFill>
          <a:ln/>
        </p:spPr>
      </p:sp>
      <p:sp>
        <p:nvSpPr>
          <p:cNvPr id="17" name="Shape 13"/>
          <p:cNvSpPr/>
          <p:nvPr/>
        </p:nvSpPr>
        <p:spPr>
          <a:xfrm>
            <a:off x="721697" y="4996934"/>
            <a:ext cx="418981" cy="418981"/>
          </a:xfrm>
          <a:prstGeom prst="roundRect">
            <a:avLst>
              <a:gd name="adj" fmla="val 6668"/>
            </a:avLst>
          </a:prstGeom>
          <a:solidFill>
            <a:srgbClr val="373433"/>
          </a:solidFill>
          <a:ln/>
        </p:spPr>
      </p:sp>
      <p:sp>
        <p:nvSpPr>
          <p:cNvPr id="18" name="Text 14"/>
          <p:cNvSpPr/>
          <p:nvPr/>
        </p:nvSpPr>
        <p:spPr>
          <a:xfrm>
            <a:off x="854095" y="5066705"/>
            <a:ext cx="154186" cy="279440"/>
          </a:xfrm>
          <a:prstGeom prst="rect">
            <a:avLst/>
          </a:prstGeom>
          <a:noFill/>
          <a:ln/>
        </p:spPr>
        <p:txBody>
          <a:bodyPr wrap="none" lIns="0" tIns="0" rIns="0" bIns="0" rtlCol="0" anchor="t"/>
          <a:lstStyle/>
          <a:p>
            <a:pPr algn="ctr" indent="0" marL="0">
              <a:lnSpc>
                <a:spcPts val="2150"/>
              </a:lnSpc>
              <a:buNone/>
            </a:pPr>
            <a:r>
              <a:rPr lang="en-US" sz="2150" dirty="0">
                <a:solidFill>
                  <a:srgbClr val="C9C2C0"/>
                </a:solidFill>
                <a:latin typeface="Gelasio" pitchFamily="34" charset="0"/>
                <a:ea typeface="Gelasio" pitchFamily="34" charset="-122"/>
                <a:cs typeface="Gelasio" pitchFamily="34" charset="-120"/>
              </a:rPr>
              <a:t>3</a:t>
            </a:r>
            <a:endParaRPr lang="en-US" sz="2150" dirty="0"/>
          </a:p>
        </p:txBody>
      </p:sp>
      <p:sp>
        <p:nvSpPr>
          <p:cNvPr id="19" name="Text 15"/>
          <p:cNvSpPr/>
          <p:nvPr/>
        </p:nvSpPr>
        <p:spPr>
          <a:xfrm>
            <a:off x="1955483" y="4973717"/>
            <a:ext cx="2328148" cy="290870"/>
          </a:xfrm>
          <a:prstGeom prst="rect">
            <a:avLst/>
          </a:prstGeom>
          <a:noFill/>
          <a:ln/>
        </p:spPr>
        <p:txBody>
          <a:bodyPr wrap="none" lIns="0" tIns="0" rIns="0" bIns="0" rtlCol="0" anchor="t"/>
          <a:lstStyle/>
          <a:p>
            <a:pPr algn="l" indent="0" marL="0">
              <a:lnSpc>
                <a:spcPts val="2250"/>
              </a:lnSpc>
              <a:buNone/>
            </a:pPr>
            <a:r>
              <a:rPr lang="en-US" sz="1800" dirty="0">
                <a:solidFill>
                  <a:srgbClr val="C9C2C0"/>
                </a:solidFill>
                <a:latin typeface="Gelasio" pitchFamily="34" charset="0"/>
                <a:ea typeface="Gelasio" pitchFamily="34" charset="-122"/>
                <a:cs typeface="Gelasio" pitchFamily="34" charset="-120"/>
              </a:rPr>
              <a:t>Suspicious Links</a:t>
            </a:r>
            <a:endParaRPr lang="en-US" sz="1800" dirty="0"/>
          </a:p>
        </p:txBody>
      </p:sp>
      <p:sp>
        <p:nvSpPr>
          <p:cNvPr id="20" name="Text 16"/>
          <p:cNvSpPr/>
          <p:nvPr/>
        </p:nvSpPr>
        <p:spPr>
          <a:xfrm>
            <a:off x="1955483" y="5376267"/>
            <a:ext cx="6536650" cy="595789"/>
          </a:xfrm>
          <a:prstGeom prst="rect">
            <a:avLst/>
          </a:prstGeom>
          <a:noFill/>
          <a:ln/>
        </p:spPr>
        <p:txBody>
          <a:bodyPr wrap="square" lIns="0" tIns="0" rIns="0" bIns="0" rtlCol="0" anchor="t"/>
          <a:lstStyle/>
          <a:p>
            <a:pPr algn="l" indent="0" marL="0">
              <a:lnSpc>
                <a:spcPts val="2300"/>
              </a:lnSpc>
              <a:buNone/>
            </a:pPr>
            <a:r>
              <a:rPr lang="en-US" sz="1450" dirty="0">
                <a:solidFill>
                  <a:srgbClr val="C9C2C0"/>
                </a:solidFill>
                <a:latin typeface="Gelasio" pitchFamily="34" charset="0"/>
                <a:ea typeface="Gelasio" pitchFamily="34" charset="-122"/>
                <a:cs typeface="Gelasio" pitchFamily="34" charset="-120"/>
              </a:rPr>
              <a:t>Hover over links to see the actual URL. If it doesn't match the expected website, it might be a phishing attempt.</a:t>
            </a:r>
            <a:endParaRPr lang="en-US" sz="1450" dirty="0"/>
          </a:p>
        </p:txBody>
      </p:sp>
      <p:sp>
        <p:nvSpPr>
          <p:cNvPr id="21" name="Shape 17"/>
          <p:cNvSpPr/>
          <p:nvPr/>
        </p:nvSpPr>
        <p:spPr>
          <a:xfrm>
            <a:off x="1117818" y="6751915"/>
            <a:ext cx="651867" cy="22860"/>
          </a:xfrm>
          <a:prstGeom prst="roundRect">
            <a:avLst>
              <a:gd name="adj" fmla="val 122214"/>
            </a:avLst>
          </a:prstGeom>
          <a:solidFill>
            <a:srgbClr val="504D4C"/>
          </a:solidFill>
          <a:ln/>
        </p:spPr>
      </p:sp>
      <p:sp>
        <p:nvSpPr>
          <p:cNvPr id="22" name="Shape 18"/>
          <p:cNvSpPr/>
          <p:nvPr/>
        </p:nvSpPr>
        <p:spPr>
          <a:xfrm>
            <a:off x="721697" y="6553914"/>
            <a:ext cx="418981" cy="418981"/>
          </a:xfrm>
          <a:prstGeom prst="roundRect">
            <a:avLst>
              <a:gd name="adj" fmla="val 6668"/>
            </a:avLst>
          </a:prstGeom>
          <a:solidFill>
            <a:srgbClr val="373433"/>
          </a:solidFill>
          <a:ln/>
        </p:spPr>
      </p:sp>
      <p:sp>
        <p:nvSpPr>
          <p:cNvPr id="23" name="Text 19"/>
          <p:cNvSpPr/>
          <p:nvPr/>
        </p:nvSpPr>
        <p:spPr>
          <a:xfrm>
            <a:off x="852190" y="6623685"/>
            <a:ext cx="157877" cy="279440"/>
          </a:xfrm>
          <a:prstGeom prst="rect">
            <a:avLst/>
          </a:prstGeom>
          <a:noFill/>
          <a:ln/>
        </p:spPr>
        <p:txBody>
          <a:bodyPr wrap="none" lIns="0" tIns="0" rIns="0" bIns="0" rtlCol="0" anchor="t"/>
          <a:lstStyle/>
          <a:p>
            <a:pPr algn="ctr" indent="0" marL="0">
              <a:lnSpc>
                <a:spcPts val="2150"/>
              </a:lnSpc>
              <a:buNone/>
            </a:pPr>
            <a:r>
              <a:rPr lang="en-US" sz="2150" dirty="0">
                <a:solidFill>
                  <a:srgbClr val="C9C2C0"/>
                </a:solidFill>
                <a:latin typeface="Gelasio" pitchFamily="34" charset="0"/>
                <a:ea typeface="Gelasio" pitchFamily="34" charset="-122"/>
                <a:cs typeface="Gelasio" pitchFamily="34" charset="-120"/>
              </a:rPr>
              <a:t>4</a:t>
            </a:r>
            <a:endParaRPr lang="en-US" sz="2150" dirty="0"/>
          </a:p>
        </p:txBody>
      </p:sp>
      <p:sp>
        <p:nvSpPr>
          <p:cNvPr id="24" name="Text 20"/>
          <p:cNvSpPr/>
          <p:nvPr/>
        </p:nvSpPr>
        <p:spPr>
          <a:xfrm>
            <a:off x="1955483" y="6530697"/>
            <a:ext cx="3058835" cy="290870"/>
          </a:xfrm>
          <a:prstGeom prst="rect">
            <a:avLst/>
          </a:prstGeom>
          <a:noFill/>
          <a:ln/>
        </p:spPr>
        <p:txBody>
          <a:bodyPr wrap="none" lIns="0" tIns="0" rIns="0" bIns="0" rtlCol="0" anchor="t"/>
          <a:lstStyle/>
          <a:p>
            <a:pPr algn="l" indent="0" marL="0">
              <a:lnSpc>
                <a:spcPts val="2250"/>
              </a:lnSpc>
              <a:buNone/>
            </a:pPr>
            <a:r>
              <a:rPr lang="en-US" sz="1800" dirty="0">
                <a:solidFill>
                  <a:srgbClr val="C9C2C0"/>
                </a:solidFill>
                <a:latin typeface="Gelasio" pitchFamily="34" charset="0"/>
                <a:ea typeface="Gelasio" pitchFamily="34" charset="-122"/>
                <a:cs typeface="Gelasio" pitchFamily="34" charset="-120"/>
              </a:rPr>
              <a:t>Grammar and Spelling Errors</a:t>
            </a:r>
            <a:endParaRPr lang="en-US" sz="1800" dirty="0"/>
          </a:p>
        </p:txBody>
      </p:sp>
      <p:sp>
        <p:nvSpPr>
          <p:cNvPr id="25" name="Text 21"/>
          <p:cNvSpPr/>
          <p:nvPr/>
        </p:nvSpPr>
        <p:spPr>
          <a:xfrm>
            <a:off x="1955483" y="6933248"/>
            <a:ext cx="6536650" cy="595789"/>
          </a:xfrm>
          <a:prstGeom prst="rect">
            <a:avLst/>
          </a:prstGeom>
          <a:noFill/>
          <a:ln/>
        </p:spPr>
        <p:txBody>
          <a:bodyPr wrap="square" lIns="0" tIns="0" rIns="0" bIns="0" rtlCol="0" anchor="t"/>
          <a:lstStyle/>
          <a:p>
            <a:pPr algn="l" indent="0" marL="0">
              <a:lnSpc>
                <a:spcPts val="2300"/>
              </a:lnSpc>
              <a:buNone/>
            </a:pPr>
            <a:r>
              <a:rPr lang="en-US" sz="1450" dirty="0">
                <a:solidFill>
                  <a:srgbClr val="C9C2C0"/>
                </a:solidFill>
                <a:latin typeface="Gelasio" pitchFamily="34" charset="0"/>
                <a:ea typeface="Gelasio" pitchFamily="34" charset="-122"/>
                <a:cs typeface="Gelasio" pitchFamily="34" charset="-120"/>
              </a:rPr>
              <a:t>Phishing emails may contain grammatical or spelling mistakes, a red flag indicating a lack of authenticity.</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181344"/>
            <a:ext cx="6419731" cy="708779"/>
          </a:xfrm>
          <a:prstGeom prst="rect">
            <a:avLst/>
          </a:prstGeom>
          <a:noFill/>
          <a:ln/>
        </p:spPr>
        <p:txBody>
          <a:bodyPr wrap="none" lIns="0" tIns="0" rIns="0" bIns="0" rtlCol="0" anchor="t"/>
          <a:lstStyle/>
          <a:p>
            <a:pPr indent="0" marL="0">
              <a:lnSpc>
                <a:spcPts val="5550"/>
              </a:lnSpc>
              <a:buNone/>
            </a:pPr>
            <a:r>
              <a:rPr lang="en-US" sz="4450" dirty="0">
                <a:solidFill>
                  <a:srgbClr val="D8B6A4"/>
                </a:solidFill>
                <a:latin typeface="Gelasio" pitchFamily="34" charset="0"/>
                <a:ea typeface="Gelasio" pitchFamily="34" charset="-122"/>
                <a:cs typeface="Gelasio" pitchFamily="34" charset="-120"/>
              </a:rPr>
              <a:t>Phishing Email Red Flags</a:t>
            </a:r>
            <a:endParaRPr lang="en-US" sz="4450" dirty="0"/>
          </a:p>
        </p:txBody>
      </p:sp>
      <p:sp>
        <p:nvSpPr>
          <p:cNvPr id="3" name="Text 1"/>
          <p:cNvSpPr/>
          <p:nvPr/>
        </p:nvSpPr>
        <p:spPr>
          <a:xfrm>
            <a:off x="793790" y="345709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8B6A4"/>
                </a:solidFill>
                <a:latin typeface="Gelasio" pitchFamily="34" charset="0"/>
                <a:ea typeface="Gelasio" pitchFamily="34" charset="-122"/>
                <a:cs typeface="Gelasio" pitchFamily="34" charset="-120"/>
              </a:rPr>
              <a:t>Generic Greetings</a:t>
            </a:r>
            <a:endParaRPr lang="en-US" sz="2200" dirty="0"/>
          </a:p>
        </p:txBody>
      </p:sp>
      <p:sp>
        <p:nvSpPr>
          <p:cNvPr id="4" name="Text 2"/>
          <p:cNvSpPr/>
          <p:nvPr/>
        </p:nvSpPr>
        <p:spPr>
          <a:xfrm>
            <a:off x="793790" y="4038243"/>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Phishing emails often use generic greetings like "Dear User" or "Dear Customer."</a:t>
            </a:r>
            <a:endParaRPr lang="en-US" sz="1750" dirty="0"/>
          </a:p>
        </p:txBody>
      </p:sp>
      <p:sp>
        <p:nvSpPr>
          <p:cNvPr id="5" name="Text 3"/>
          <p:cNvSpPr/>
          <p:nvPr/>
        </p:nvSpPr>
        <p:spPr>
          <a:xfrm>
            <a:off x="5332928" y="3457099"/>
            <a:ext cx="2848451" cy="354330"/>
          </a:xfrm>
          <a:prstGeom prst="rect">
            <a:avLst/>
          </a:prstGeom>
          <a:noFill/>
          <a:ln/>
        </p:spPr>
        <p:txBody>
          <a:bodyPr wrap="none" lIns="0" tIns="0" rIns="0" bIns="0" rtlCol="0" anchor="t"/>
          <a:lstStyle/>
          <a:p>
            <a:pPr indent="0" marL="0">
              <a:lnSpc>
                <a:spcPts val="2750"/>
              </a:lnSpc>
              <a:buNone/>
            </a:pPr>
            <a:r>
              <a:rPr lang="en-US" sz="2200" dirty="0">
                <a:solidFill>
                  <a:srgbClr val="D8B6A4"/>
                </a:solidFill>
                <a:latin typeface="Gelasio" pitchFamily="34" charset="0"/>
                <a:ea typeface="Gelasio" pitchFamily="34" charset="-122"/>
                <a:cs typeface="Gelasio" pitchFamily="34" charset="-120"/>
              </a:rPr>
              <a:t>Unprofessional Design</a:t>
            </a:r>
            <a:endParaRPr lang="en-US" sz="2200" dirty="0"/>
          </a:p>
        </p:txBody>
      </p:sp>
      <p:sp>
        <p:nvSpPr>
          <p:cNvPr id="6" name="Text 4"/>
          <p:cNvSpPr/>
          <p:nvPr/>
        </p:nvSpPr>
        <p:spPr>
          <a:xfrm>
            <a:off x="5332928" y="4038243"/>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Phishing emails often have a poorly designed layout, inconsistent fonts, or unprofessional visuals.</a:t>
            </a:r>
            <a:endParaRPr lang="en-US" sz="1750" dirty="0"/>
          </a:p>
        </p:txBody>
      </p:sp>
      <p:sp>
        <p:nvSpPr>
          <p:cNvPr id="7" name="Text 5"/>
          <p:cNvSpPr/>
          <p:nvPr/>
        </p:nvSpPr>
        <p:spPr>
          <a:xfrm>
            <a:off x="9872067" y="3457099"/>
            <a:ext cx="3978116" cy="708660"/>
          </a:xfrm>
          <a:prstGeom prst="rect">
            <a:avLst/>
          </a:prstGeom>
          <a:noFill/>
          <a:ln/>
        </p:spPr>
        <p:txBody>
          <a:bodyPr wrap="square" lIns="0" tIns="0" rIns="0" bIns="0" rtlCol="0" anchor="t"/>
          <a:lstStyle/>
          <a:p>
            <a:pPr indent="0" marL="0">
              <a:lnSpc>
                <a:spcPts val="2750"/>
              </a:lnSpc>
              <a:buNone/>
            </a:pPr>
            <a:r>
              <a:rPr lang="en-US" sz="2200" dirty="0">
                <a:solidFill>
                  <a:srgbClr val="D8B6A4"/>
                </a:solidFill>
                <a:latin typeface="Gelasio" pitchFamily="34" charset="0"/>
                <a:ea typeface="Gelasio" pitchFamily="34" charset="-122"/>
                <a:cs typeface="Gelasio" pitchFamily="34" charset="-120"/>
              </a:rPr>
              <a:t>Requests for Personal Information</a:t>
            </a:r>
            <a:endParaRPr lang="en-US" sz="2200" dirty="0"/>
          </a:p>
        </p:txBody>
      </p:sp>
      <p:sp>
        <p:nvSpPr>
          <p:cNvPr id="8" name="Text 6"/>
          <p:cNvSpPr/>
          <p:nvPr/>
        </p:nvSpPr>
        <p:spPr>
          <a:xfrm>
            <a:off x="9872067" y="4392573"/>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Be cautious of emails that ask for sensitive information, such as your password, credit card details, or social security number.</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44197" y="2473762"/>
            <a:ext cx="4998006" cy="3282077"/>
          </a:xfrm>
          <a:prstGeom prst="rect">
            <a:avLst/>
          </a:prstGeom>
        </p:spPr>
      </p:pic>
      <p:sp>
        <p:nvSpPr>
          <p:cNvPr id="4" name="Text 0"/>
          <p:cNvSpPr/>
          <p:nvPr/>
        </p:nvSpPr>
        <p:spPr>
          <a:xfrm>
            <a:off x="6170057" y="537448"/>
            <a:ext cx="5995273" cy="610433"/>
          </a:xfrm>
          <a:prstGeom prst="rect">
            <a:avLst/>
          </a:prstGeom>
          <a:noFill/>
          <a:ln/>
        </p:spPr>
        <p:txBody>
          <a:bodyPr wrap="none" lIns="0" tIns="0" rIns="0" bIns="0" rtlCol="0" anchor="t"/>
          <a:lstStyle/>
          <a:p>
            <a:pPr indent="0" marL="0">
              <a:lnSpc>
                <a:spcPts val="4800"/>
              </a:lnSpc>
              <a:buNone/>
            </a:pPr>
            <a:r>
              <a:rPr lang="en-US" sz="3800" dirty="0">
                <a:solidFill>
                  <a:srgbClr val="D8B6A4"/>
                </a:solidFill>
                <a:latin typeface="Gelasio" pitchFamily="34" charset="0"/>
                <a:ea typeface="Gelasio" pitchFamily="34" charset="-122"/>
                <a:cs typeface="Gelasio" pitchFamily="34" charset="-120"/>
              </a:rPr>
              <a:t>Phishing Website Red Flags</a:t>
            </a:r>
            <a:endParaRPr lang="en-US" sz="3800" dirty="0"/>
          </a:p>
        </p:txBody>
      </p:sp>
      <p:pic>
        <p:nvPicPr>
          <p:cNvPr id="5" name="Image 2" descr="preencoded.png">    </p:cNvPr>
          <p:cNvPicPr>
            <a:picLocks noChangeAspect="1"/>
          </p:cNvPicPr>
          <p:nvPr/>
        </p:nvPicPr>
        <p:blipFill>
          <a:blip r:embed="rId3"/>
          <a:stretch>
            <a:fillRect/>
          </a:stretch>
        </p:blipFill>
        <p:spPr>
          <a:xfrm>
            <a:off x="6170057" y="1440894"/>
            <a:ext cx="976670" cy="1562814"/>
          </a:xfrm>
          <a:prstGeom prst="rect">
            <a:avLst/>
          </a:prstGeom>
        </p:spPr>
      </p:pic>
      <p:sp>
        <p:nvSpPr>
          <p:cNvPr id="6" name="Text 1"/>
          <p:cNvSpPr/>
          <p:nvPr/>
        </p:nvSpPr>
        <p:spPr>
          <a:xfrm>
            <a:off x="7439739" y="1636157"/>
            <a:ext cx="2457688" cy="305157"/>
          </a:xfrm>
          <a:prstGeom prst="rect">
            <a:avLst/>
          </a:prstGeom>
          <a:noFill/>
          <a:ln/>
        </p:spPr>
        <p:txBody>
          <a:bodyPr wrap="none" lIns="0" tIns="0" rIns="0" bIns="0" rtlCol="0" anchor="t"/>
          <a:lstStyle/>
          <a:p>
            <a:pPr algn="l" indent="0" marL="0">
              <a:lnSpc>
                <a:spcPts val="2400"/>
              </a:lnSpc>
              <a:buNone/>
            </a:pPr>
            <a:r>
              <a:rPr lang="en-US" sz="1900" dirty="0">
                <a:solidFill>
                  <a:srgbClr val="C9C2C0"/>
                </a:solidFill>
                <a:latin typeface="Gelasio" pitchFamily="34" charset="0"/>
                <a:ea typeface="Gelasio" pitchFamily="34" charset="-122"/>
                <a:cs typeface="Gelasio" pitchFamily="34" charset="-120"/>
              </a:rPr>
              <a:t>Unsecured Connection</a:t>
            </a:r>
            <a:endParaRPr lang="en-US" sz="1900" dirty="0"/>
          </a:p>
        </p:txBody>
      </p:sp>
      <p:sp>
        <p:nvSpPr>
          <p:cNvPr id="7" name="Text 2"/>
          <p:cNvSpPr/>
          <p:nvPr/>
        </p:nvSpPr>
        <p:spPr>
          <a:xfrm>
            <a:off x="7439739" y="2058472"/>
            <a:ext cx="6507004" cy="625078"/>
          </a:xfrm>
          <a:prstGeom prst="rect">
            <a:avLst/>
          </a:prstGeom>
          <a:noFill/>
          <a:ln/>
        </p:spPr>
        <p:txBody>
          <a:bodyPr wrap="square" lIns="0" tIns="0" rIns="0" bIns="0" rtlCol="0" anchor="t"/>
          <a:lstStyle/>
          <a:p>
            <a:pPr algn="l" indent="0" marL="0">
              <a:lnSpc>
                <a:spcPts val="2450"/>
              </a:lnSpc>
              <a:buNone/>
            </a:pPr>
            <a:r>
              <a:rPr lang="en-US" sz="1500" dirty="0">
                <a:solidFill>
                  <a:srgbClr val="C9C2C0"/>
                </a:solidFill>
                <a:latin typeface="Gelasio" pitchFamily="34" charset="0"/>
                <a:ea typeface="Gelasio" pitchFamily="34" charset="-122"/>
                <a:cs typeface="Gelasio" pitchFamily="34" charset="-120"/>
              </a:rPr>
              <a:t>Check for the "https" protocol and a padlock icon in the address bar. These indicate a secure connection.</a:t>
            </a:r>
            <a:endParaRPr lang="en-US" sz="1500" dirty="0"/>
          </a:p>
        </p:txBody>
      </p:sp>
      <p:pic>
        <p:nvPicPr>
          <p:cNvPr id="8" name="Image 3" descr="preencoded.png">    </p:cNvPr>
          <p:cNvPicPr>
            <a:picLocks noChangeAspect="1"/>
          </p:cNvPicPr>
          <p:nvPr/>
        </p:nvPicPr>
        <p:blipFill>
          <a:blip r:embed="rId4"/>
          <a:stretch>
            <a:fillRect/>
          </a:stretch>
        </p:blipFill>
        <p:spPr>
          <a:xfrm>
            <a:off x="6170057" y="3003709"/>
            <a:ext cx="976670" cy="1562814"/>
          </a:xfrm>
          <a:prstGeom prst="rect">
            <a:avLst/>
          </a:prstGeom>
        </p:spPr>
      </p:pic>
      <p:sp>
        <p:nvSpPr>
          <p:cNvPr id="9" name="Text 3"/>
          <p:cNvSpPr/>
          <p:nvPr/>
        </p:nvSpPr>
        <p:spPr>
          <a:xfrm>
            <a:off x="7439739" y="3198971"/>
            <a:ext cx="2642473" cy="305157"/>
          </a:xfrm>
          <a:prstGeom prst="rect">
            <a:avLst/>
          </a:prstGeom>
          <a:noFill/>
          <a:ln/>
        </p:spPr>
        <p:txBody>
          <a:bodyPr wrap="none" lIns="0" tIns="0" rIns="0" bIns="0" rtlCol="0" anchor="t"/>
          <a:lstStyle/>
          <a:p>
            <a:pPr algn="l" indent="0" marL="0">
              <a:lnSpc>
                <a:spcPts val="2400"/>
              </a:lnSpc>
              <a:buNone/>
            </a:pPr>
            <a:r>
              <a:rPr lang="en-US" sz="1900" dirty="0">
                <a:solidFill>
                  <a:srgbClr val="C9C2C0"/>
                </a:solidFill>
                <a:latin typeface="Gelasio" pitchFamily="34" charset="0"/>
                <a:ea typeface="Gelasio" pitchFamily="34" charset="-122"/>
                <a:cs typeface="Gelasio" pitchFamily="34" charset="-120"/>
              </a:rPr>
              <a:t>Unusual Domain Names</a:t>
            </a:r>
            <a:endParaRPr lang="en-US" sz="1900" dirty="0"/>
          </a:p>
        </p:txBody>
      </p:sp>
      <p:sp>
        <p:nvSpPr>
          <p:cNvPr id="10" name="Text 4"/>
          <p:cNvSpPr/>
          <p:nvPr/>
        </p:nvSpPr>
        <p:spPr>
          <a:xfrm>
            <a:off x="7439739" y="3621286"/>
            <a:ext cx="6507004" cy="625078"/>
          </a:xfrm>
          <a:prstGeom prst="rect">
            <a:avLst/>
          </a:prstGeom>
          <a:noFill/>
          <a:ln/>
        </p:spPr>
        <p:txBody>
          <a:bodyPr wrap="square" lIns="0" tIns="0" rIns="0" bIns="0" rtlCol="0" anchor="t"/>
          <a:lstStyle/>
          <a:p>
            <a:pPr algn="l" indent="0" marL="0">
              <a:lnSpc>
                <a:spcPts val="2450"/>
              </a:lnSpc>
              <a:buNone/>
            </a:pPr>
            <a:r>
              <a:rPr lang="en-US" sz="1500" dirty="0">
                <a:solidFill>
                  <a:srgbClr val="C9C2C0"/>
                </a:solidFill>
                <a:latin typeface="Gelasio" pitchFamily="34" charset="0"/>
                <a:ea typeface="Gelasio" pitchFamily="34" charset="-122"/>
                <a:cs typeface="Gelasio" pitchFamily="34" charset="-120"/>
              </a:rPr>
              <a:t>Be wary of websites with unusual or misspelled domain names, as they could be phishing attempts.</a:t>
            </a:r>
            <a:endParaRPr lang="en-US" sz="1500" dirty="0"/>
          </a:p>
        </p:txBody>
      </p:sp>
      <p:pic>
        <p:nvPicPr>
          <p:cNvPr id="11" name="Image 4" descr="preencoded.png">    </p:cNvPr>
          <p:cNvPicPr>
            <a:picLocks noChangeAspect="1"/>
          </p:cNvPicPr>
          <p:nvPr/>
        </p:nvPicPr>
        <p:blipFill>
          <a:blip r:embed="rId5"/>
          <a:stretch>
            <a:fillRect/>
          </a:stretch>
        </p:blipFill>
        <p:spPr>
          <a:xfrm>
            <a:off x="6170057" y="4566523"/>
            <a:ext cx="976670" cy="1562814"/>
          </a:xfrm>
          <a:prstGeom prst="rect">
            <a:avLst/>
          </a:prstGeom>
        </p:spPr>
      </p:pic>
      <p:sp>
        <p:nvSpPr>
          <p:cNvPr id="12" name="Text 5"/>
          <p:cNvSpPr/>
          <p:nvPr/>
        </p:nvSpPr>
        <p:spPr>
          <a:xfrm>
            <a:off x="7439739" y="4761786"/>
            <a:ext cx="2441853" cy="305157"/>
          </a:xfrm>
          <a:prstGeom prst="rect">
            <a:avLst/>
          </a:prstGeom>
          <a:noFill/>
          <a:ln/>
        </p:spPr>
        <p:txBody>
          <a:bodyPr wrap="none" lIns="0" tIns="0" rIns="0" bIns="0" rtlCol="0" anchor="t"/>
          <a:lstStyle/>
          <a:p>
            <a:pPr algn="l" indent="0" marL="0">
              <a:lnSpc>
                <a:spcPts val="2400"/>
              </a:lnSpc>
              <a:buNone/>
            </a:pPr>
            <a:r>
              <a:rPr lang="en-US" sz="1900" dirty="0">
                <a:solidFill>
                  <a:srgbClr val="C9C2C0"/>
                </a:solidFill>
                <a:latin typeface="Gelasio" pitchFamily="34" charset="0"/>
                <a:ea typeface="Gelasio" pitchFamily="34" charset="-122"/>
                <a:cs typeface="Gelasio" pitchFamily="34" charset="-120"/>
              </a:rPr>
              <a:t>Suspicious Content</a:t>
            </a:r>
            <a:endParaRPr lang="en-US" sz="1900" dirty="0"/>
          </a:p>
        </p:txBody>
      </p:sp>
      <p:sp>
        <p:nvSpPr>
          <p:cNvPr id="13" name="Text 6"/>
          <p:cNvSpPr/>
          <p:nvPr/>
        </p:nvSpPr>
        <p:spPr>
          <a:xfrm>
            <a:off x="7439739" y="5184100"/>
            <a:ext cx="6507004" cy="625078"/>
          </a:xfrm>
          <a:prstGeom prst="rect">
            <a:avLst/>
          </a:prstGeom>
          <a:noFill/>
          <a:ln/>
        </p:spPr>
        <p:txBody>
          <a:bodyPr wrap="square" lIns="0" tIns="0" rIns="0" bIns="0" rtlCol="0" anchor="t"/>
          <a:lstStyle/>
          <a:p>
            <a:pPr algn="l" indent="0" marL="0">
              <a:lnSpc>
                <a:spcPts val="2450"/>
              </a:lnSpc>
              <a:buNone/>
            </a:pPr>
            <a:r>
              <a:rPr lang="en-US" sz="1500" dirty="0">
                <a:solidFill>
                  <a:srgbClr val="C9C2C0"/>
                </a:solidFill>
                <a:latin typeface="Gelasio" pitchFamily="34" charset="0"/>
                <a:ea typeface="Gelasio" pitchFamily="34" charset="-122"/>
                <a:cs typeface="Gelasio" pitchFamily="34" charset="-120"/>
              </a:rPr>
              <a:t>Look for poor grammar, spelling errors, or unusual visuals, which might indicate a fake website.</a:t>
            </a:r>
            <a:endParaRPr lang="en-US" sz="1500" dirty="0"/>
          </a:p>
        </p:txBody>
      </p:sp>
      <p:pic>
        <p:nvPicPr>
          <p:cNvPr id="14" name="Image 5" descr="preencoded.png">    </p:cNvPr>
          <p:cNvPicPr>
            <a:picLocks noChangeAspect="1"/>
          </p:cNvPicPr>
          <p:nvPr/>
        </p:nvPicPr>
        <p:blipFill>
          <a:blip r:embed="rId6"/>
          <a:stretch>
            <a:fillRect/>
          </a:stretch>
        </p:blipFill>
        <p:spPr>
          <a:xfrm>
            <a:off x="6170057" y="6129338"/>
            <a:ext cx="976670" cy="1562814"/>
          </a:xfrm>
          <a:prstGeom prst="rect">
            <a:avLst/>
          </a:prstGeom>
        </p:spPr>
      </p:pic>
      <p:sp>
        <p:nvSpPr>
          <p:cNvPr id="15" name="Text 7"/>
          <p:cNvSpPr/>
          <p:nvPr/>
        </p:nvSpPr>
        <p:spPr>
          <a:xfrm>
            <a:off x="7439739" y="6324600"/>
            <a:ext cx="3652361" cy="305157"/>
          </a:xfrm>
          <a:prstGeom prst="rect">
            <a:avLst/>
          </a:prstGeom>
          <a:noFill/>
          <a:ln/>
        </p:spPr>
        <p:txBody>
          <a:bodyPr wrap="none" lIns="0" tIns="0" rIns="0" bIns="0" rtlCol="0" anchor="t"/>
          <a:lstStyle/>
          <a:p>
            <a:pPr algn="l" indent="0" marL="0">
              <a:lnSpc>
                <a:spcPts val="2400"/>
              </a:lnSpc>
              <a:buNone/>
            </a:pPr>
            <a:r>
              <a:rPr lang="en-US" sz="1900" dirty="0">
                <a:solidFill>
                  <a:srgbClr val="C9C2C0"/>
                </a:solidFill>
                <a:latin typeface="Gelasio" pitchFamily="34" charset="0"/>
                <a:ea typeface="Gelasio" pitchFamily="34" charset="-122"/>
                <a:cs typeface="Gelasio" pitchFamily="34" charset="-120"/>
              </a:rPr>
              <a:t>Request for Sensitive Information</a:t>
            </a:r>
            <a:endParaRPr lang="en-US" sz="1900" dirty="0"/>
          </a:p>
        </p:txBody>
      </p:sp>
      <p:sp>
        <p:nvSpPr>
          <p:cNvPr id="16" name="Text 8"/>
          <p:cNvSpPr/>
          <p:nvPr/>
        </p:nvSpPr>
        <p:spPr>
          <a:xfrm>
            <a:off x="7439739" y="6746915"/>
            <a:ext cx="6507004" cy="625078"/>
          </a:xfrm>
          <a:prstGeom prst="rect">
            <a:avLst/>
          </a:prstGeom>
          <a:noFill/>
          <a:ln/>
        </p:spPr>
        <p:txBody>
          <a:bodyPr wrap="square" lIns="0" tIns="0" rIns="0" bIns="0" rtlCol="0" anchor="t"/>
          <a:lstStyle/>
          <a:p>
            <a:pPr algn="l" indent="0" marL="0">
              <a:lnSpc>
                <a:spcPts val="2450"/>
              </a:lnSpc>
              <a:buNone/>
            </a:pPr>
            <a:r>
              <a:rPr lang="en-US" sz="1500" dirty="0">
                <a:solidFill>
                  <a:srgbClr val="C9C2C0"/>
                </a:solidFill>
                <a:latin typeface="Gelasio" pitchFamily="34" charset="0"/>
                <a:ea typeface="Gelasio" pitchFamily="34" charset="-122"/>
                <a:cs typeface="Gelasio" pitchFamily="34" charset="-120"/>
              </a:rPr>
              <a:t>Never provide sensitive information on a website that you suspect might be fraudulent.</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08319" y="1495425"/>
            <a:ext cx="4957643" cy="5238631"/>
          </a:xfrm>
          <a:prstGeom prst="rect">
            <a:avLst/>
          </a:prstGeom>
        </p:spPr>
      </p:pic>
      <p:sp>
        <p:nvSpPr>
          <p:cNvPr id="4" name="Text 0"/>
          <p:cNvSpPr/>
          <p:nvPr/>
        </p:nvSpPr>
        <p:spPr>
          <a:xfrm>
            <a:off x="740093" y="766048"/>
            <a:ext cx="7663815" cy="1321832"/>
          </a:xfrm>
          <a:prstGeom prst="rect">
            <a:avLst/>
          </a:prstGeom>
          <a:noFill/>
          <a:ln/>
        </p:spPr>
        <p:txBody>
          <a:bodyPr wrap="square" lIns="0" tIns="0" rIns="0" bIns="0" rtlCol="0" anchor="t"/>
          <a:lstStyle/>
          <a:p>
            <a:pPr indent="0" marL="0">
              <a:lnSpc>
                <a:spcPts val="5200"/>
              </a:lnSpc>
              <a:buNone/>
            </a:pPr>
            <a:r>
              <a:rPr lang="en-US" sz="4150" dirty="0">
                <a:solidFill>
                  <a:srgbClr val="D8B6A4"/>
                </a:solidFill>
                <a:latin typeface="Gelasio" pitchFamily="34" charset="0"/>
                <a:ea typeface="Gelasio" pitchFamily="34" charset="-122"/>
                <a:cs typeface="Gelasio" pitchFamily="34" charset="-120"/>
              </a:rPr>
              <a:t>Protecting Yourself from Phishing</a:t>
            </a:r>
            <a:endParaRPr lang="en-US" sz="4150" dirty="0"/>
          </a:p>
        </p:txBody>
      </p:sp>
      <p:pic>
        <p:nvPicPr>
          <p:cNvPr id="5" name="Image 2" descr="preencoded.png">    </p:cNvPr>
          <p:cNvPicPr>
            <a:picLocks noChangeAspect="1"/>
          </p:cNvPicPr>
          <p:nvPr/>
        </p:nvPicPr>
        <p:blipFill>
          <a:blip r:embed="rId3"/>
          <a:stretch>
            <a:fillRect/>
          </a:stretch>
        </p:blipFill>
        <p:spPr>
          <a:xfrm>
            <a:off x="740093" y="2405063"/>
            <a:ext cx="528638" cy="528638"/>
          </a:xfrm>
          <a:prstGeom prst="rect">
            <a:avLst/>
          </a:prstGeom>
        </p:spPr>
      </p:pic>
      <p:sp>
        <p:nvSpPr>
          <p:cNvPr id="6" name="Text 1"/>
          <p:cNvSpPr/>
          <p:nvPr/>
        </p:nvSpPr>
        <p:spPr>
          <a:xfrm>
            <a:off x="740093" y="3145155"/>
            <a:ext cx="2643426" cy="330398"/>
          </a:xfrm>
          <a:prstGeom prst="rect">
            <a:avLst/>
          </a:prstGeom>
          <a:noFill/>
          <a:ln/>
        </p:spPr>
        <p:txBody>
          <a:bodyPr wrap="none" lIns="0" tIns="0" rIns="0" bIns="0" rtlCol="0" anchor="t"/>
          <a:lstStyle/>
          <a:p>
            <a:pPr algn="l" indent="0" marL="0">
              <a:lnSpc>
                <a:spcPts val="2600"/>
              </a:lnSpc>
              <a:buNone/>
            </a:pPr>
            <a:r>
              <a:rPr lang="en-US" sz="2050" dirty="0">
                <a:solidFill>
                  <a:srgbClr val="C9C2C0"/>
                </a:solidFill>
                <a:latin typeface="Gelasio" pitchFamily="34" charset="0"/>
                <a:ea typeface="Gelasio" pitchFamily="34" charset="-122"/>
                <a:cs typeface="Gelasio" pitchFamily="34" charset="-120"/>
              </a:rPr>
              <a:t>Strong Passwords</a:t>
            </a:r>
            <a:endParaRPr lang="en-US" sz="2050" dirty="0"/>
          </a:p>
        </p:txBody>
      </p:sp>
      <p:sp>
        <p:nvSpPr>
          <p:cNvPr id="7" name="Text 2"/>
          <p:cNvSpPr/>
          <p:nvPr/>
        </p:nvSpPr>
        <p:spPr>
          <a:xfrm>
            <a:off x="740093" y="3602355"/>
            <a:ext cx="3673316" cy="1014770"/>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Use strong, unique passwords for all your online accounts and avoid reusing passwords across multiple sites.</a:t>
            </a:r>
            <a:endParaRPr lang="en-US" sz="1650" dirty="0"/>
          </a:p>
        </p:txBody>
      </p:sp>
      <p:pic>
        <p:nvPicPr>
          <p:cNvPr id="8" name="Image 3" descr="preencoded.png">    </p:cNvPr>
          <p:cNvPicPr>
            <a:picLocks noChangeAspect="1"/>
          </p:cNvPicPr>
          <p:nvPr/>
        </p:nvPicPr>
        <p:blipFill>
          <a:blip r:embed="rId4"/>
          <a:stretch>
            <a:fillRect/>
          </a:stretch>
        </p:blipFill>
        <p:spPr>
          <a:xfrm>
            <a:off x="4730591" y="2405063"/>
            <a:ext cx="528638" cy="528638"/>
          </a:xfrm>
          <a:prstGeom prst="rect">
            <a:avLst/>
          </a:prstGeom>
        </p:spPr>
      </p:pic>
      <p:sp>
        <p:nvSpPr>
          <p:cNvPr id="9" name="Text 3"/>
          <p:cNvSpPr/>
          <p:nvPr/>
        </p:nvSpPr>
        <p:spPr>
          <a:xfrm>
            <a:off x="4730591" y="3145155"/>
            <a:ext cx="2643426" cy="330398"/>
          </a:xfrm>
          <a:prstGeom prst="rect">
            <a:avLst/>
          </a:prstGeom>
          <a:noFill/>
          <a:ln/>
        </p:spPr>
        <p:txBody>
          <a:bodyPr wrap="none" lIns="0" tIns="0" rIns="0" bIns="0" rtlCol="0" anchor="t"/>
          <a:lstStyle/>
          <a:p>
            <a:pPr algn="l" indent="0" marL="0">
              <a:lnSpc>
                <a:spcPts val="2600"/>
              </a:lnSpc>
              <a:buNone/>
            </a:pPr>
            <a:r>
              <a:rPr lang="en-US" sz="2050" dirty="0">
                <a:solidFill>
                  <a:srgbClr val="C9C2C0"/>
                </a:solidFill>
                <a:latin typeface="Gelasio" pitchFamily="34" charset="0"/>
                <a:ea typeface="Gelasio" pitchFamily="34" charset="-122"/>
                <a:cs typeface="Gelasio" pitchFamily="34" charset="-120"/>
              </a:rPr>
              <a:t>Be Vigilant</a:t>
            </a:r>
            <a:endParaRPr lang="en-US" sz="2050" dirty="0"/>
          </a:p>
        </p:txBody>
      </p:sp>
      <p:sp>
        <p:nvSpPr>
          <p:cNvPr id="10" name="Text 4"/>
          <p:cNvSpPr/>
          <p:nvPr/>
        </p:nvSpPr>
        <p:spPr>
          <a:xfrm>
            <a:off x="4730591" y="3602355"/>
            <a:ext cx="3673316" cy="1014770"/>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Be cautious of unsolicited emails, suspicious links, and any requests for sensitive information.</a:t>
            </a:r>
            <a:endParaRPr lang="en-US" sz="1650" dirty="0"/>
          </a:p>
        </p:txBody>
      </p:sp>
      <p:pic>
        <p:nvPicPr>
          <p:cNvPr id="11" name="Image 4" descr="preencoded.png">    </p:cNvPr>
          <p:cNvPicPr>
            <a:picLocks noChangeAspect="1"/>
          </p:cNvPicPr>
          <p:nvPr/>
        </p:nvPicPr>
        <p:blipFill>
          <a:blip r:embed="rId5"/>
          <a:stretch>
            <a:fillRect/>
          </a:stretch>
        </p:blipFill>
        <p:spPr>
          <a:xfrm>
            <a:off x="740093" y="5251490"/>
            <a:ext cx="528638" cy="528638"/>
          </a:xfrm>
          <a:prstGeom prst="rect">
            <a:avLst/>
          </a:prstGeom>
        </p:spPr>
      </p:pic>
      <p:sp>
        <p:nvSpPr>
          <p:cNvPr id="12" name="Text 5"/>
          <p:cNvSpPr/>
          <p:nvPr/>
        </p:nvSpPr>
        <p:spPr>
          <a:xfrm>
            <a:off x="740093" y="5991582"/>
            <a:ext cx="3231356" cy="330398"/>
          </a:xfrm>
          <a:prstGeom prst="rect">
            <a:avLst/>
          </a:prstGeom>
          <a:noFill/>
          <a:ln/>
        </p:spPr>
        <p:txBody>
          <a:bodyPr wrap="none" lIns="0" tIns="0" rIns="0" bIns="0" rtlCol="0" anchor="t"/>
          <a:lstStyle/>
          <a:p>
            <a:pPr algn="l" indent="0" marL="0">
              <a:lnSpc>
                <a:spcPts val="2600"/>
              </a:lnSpc>
              <a:buNone/>
            </a:pPr>
            <a:r>
              <a:rPr lang="en-US" sz="2050" dirty="0">
                <a:solidFill>
                  <a:srgbClr val="C9C2C0"/>
                </a:solidFill>
                <a:latin typeface="Gelasio" pitchFamily="34" charset="0"/>
                <a:ea typeface="Gelasio" pitchFamily="34" charset="-122"/>
                <a:cs typeface="Gelasio" pitchFamily="34" charset="-120"/>
              </a:rPr>
              <a:t>Use Anti-Phishing Software</a:t>
            </a:r>
            <a:endParaRPr lang="en-US" sz="2050" dirty="0"/>
          </a:p>
        </p:txBody>
      </p:sp>
      <p:sp>
        <p:nvSpPr>
          <p:cNvPr id="13" name="Text 6"/>
          <p:cNvSpPr/>
          <p:nvPr/>
        </p:nvSpPr>
        <p:spPr>
          <a:xfrm>
            <a:off x="740093" y="6448782"/>
            <a:ext cx="3673316" cy="1014770"/>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Install and keep updated anti-phishing software on your devices to detect and block malicious websites and emails.</a:t>
            </a:r>
            <a:endParaRPr lang="en-US" sz="1650" dirty="0"/>
          </a:p>
        </p:txBody>
      </p:sp>
      <p:pic>
        <p:nvPicPr>
          <p:cNvPr id="14" name="Image 5" descr="preencoded.png">    </p:cNvPr>
          <p:cNvPicPr>
            <a:picLocks noChangeAspect="1"/>
          </p:cNvPicPr>
          <p:nvPr/>
        </p:nvPicPr>
        <p:blipFill>
          <a:blip r:embed="rId6"/>
          <a:stretch>
            <a:fillRect/>
          </a:stretch>
        </p:blipFill>
        <p:spPr>
          <a:xfrm>
            <a:off x="4730591" y="5251490"/>
            <a:ext cx="528638" cy="528638"/>
          </a:xfrm>
          <a:prstGeom prst="rect">
            <a:avLst/>
          </a:prstGeom>
        </p:spPr>
      </p:pic>
      <p:sp>
        <p:nvSpPr>
          <p:cNvPr id="15" name="Text 7"/>
          <p:cNvSpPr/>
          <p:nvPr/>
        </p:nvSpPr>
        <p:spPr>
          <a:xfrm>
            <a:off x="4730591" y="5991582"/>
            <a:ext cx="3039428" cy="330398"/>
          </a:xfrm>
          <a:prstGeom prst="rect">
            <a:avLst/>
          </a:prstGeom>
          <a:noFill/>
          <a:ln/>
        </p:spPr>
        <p:txBody>
          <a:bodyPr wrap="none" lIns="0" tIns="0" rIns="0" bIns="0" rtlCol="0" anchor="t"/>
          <a:lstStyle/>
          <a:p>
            <a:pPr algn="l" indent="0" marL="0">
              <a:lnSpc>
                <a:spcPts val="2600"/>
              </a:lnSpc>
              <a:buNone/>
            </a:pPr>
            <a:r>
              <a:rPr lang="en-US" sz="2050" dirty="0">
                <a:solidFill>
                  <a:srgbClr val="C9C2C0"/>
                </a:solidFill>
                <a:latin typeface="Gelasio" pitchFamily="34" charset="0"/>
                <a:ea typeface="Gelasio" pitchFamily="34" charset="-122"/>
                <a:cs typeface="Gelasio" pitchFamily="34" charset="-120"/>
              </a:rPr>
              <a:t>Report Phishing Attempts</a:t>
            </a:r>
            <a:endParaRPr lang="en-US" sz="2050" dirty="0"/>
          </a:p>
        </p:txBody>
      </p:sp>
      <p:sp>
        <p:nvSpPr>
          <p:cNvPr id="16" name="Text 8"/>
          <p:cNvSpPr/>
          <p:nvPr/>
        </p:nvSpPr>
        <p:spPr>
          <a:xfrm>
            <a:off x="4730591" y="6448782"/>
            <a:ext cx="3673316" cy="1014770"/>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Report suspected phishing attempts to the relevant authorities and organizations.</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27607" y="2282309"/>
            <a:ext cx="4919186" cy="3664863"/>
          </a:xfrm>
          <a:prstGeom prst="rect">
            <a:avLst/>
          </a:prstGeom>
        </p:spPr>
      </p:pic>
      <p:sp>
        <p:nvSpPr>
          <p:cNvPr id="4" name="Text 0"/>
          <p:cNvSpPr/>
          <p:nvPr/>
        </p:nvSpPr>
        <p:spPr>
          <a:xfrm>
            <a:off x="793790" y="1155621"/>
            <a:ext cx="7309604" cy="708779"/>
          </a:xfrm>
          <a:prstGeom prst="rect">
            <a:avLst/>
          </a:prstGeom>
          <a:noFill/>
          <a:ln/>
        </p:spPr>
        <p:txBody>
          <a:bodyPr wrap="none" lIns="0" tIns="0" rIns="0" bIns="0" rtlCol="0" anchor="t"/>
          <a:lstStyle/>
          <a:p>
            <a:pPr indent="0" marL="0">
              <a:lnSpc>
                <a:spcPts val="5550"/>
              </a:lnSpc>
              <a:buNone/>
            </a:pPr>
            <a:r>
              <a:rPr lang="en-US" sz="4450" dirty="0">
                <a:solidFill>
                  <a:srgbClr val="D8B6A4"/>
                </a:solidFill>
                <a:latin typeface="Gelasio" pitchFamily="34" charset="0"/>
                <a:ea typeface="Gelasio" pitchFamily="34" charset="-122"/>
                <a:cs typeface="Gelasio" pitchFamily="34" charset="-120"/>
              </a:rPr>
              <a:t>Reporting Phishing Attempts</a:t>
            </a:r>
            <a:endParaRPr lang="en-US" sz="4450" dirty="0"/>
          </a:p>
        </p:txBody>
      </p:sp>
      <p:sp>
        <p:nvSpPr>
          <p:cNvPr id="5" name="Shape 1"/>
          <p:cNvSpPr/>
          <p:nvPr/>
        </p:nvSpPr>
        <p:spPr>
          <a:xfrm>
            <a:off x="793790" y="2204561"/>
            <a:ext cx="7556421" cy="4869418"/>
          </a:xfrm>
          <a:prstGeom prst="roundRect">
            <a:avLst>
              <a:gd name="adj" fmla="val 699"/>
            </a:avLst>
          </a:prstGeom>
          <a:noFill/>
          <a:ln w="7620">
            <a:solidFill>
              <a:srgbClr val="FFFFFF">
                <a:alpha val="24000"/>
              </a:srgbClr>
            </a:solidFill>
            <a:prstDash val="solid"/>
          </a:ln>
        </p:spPr>
      </p:sp>
      <p:sp>
        <p:nvSpPr>
          <p:cNvPr id="6" name="Shape 2"/>
          <p:cNvSpPr/>
          <p:nvPr/>
        </p:nvSpPr>
        <p:spPr>
          <a:xfrm>
            <a:off x="801410" y="2212181"/>
            <a:ext cx="7541181" cy="1739027"/>
          </a:xfrm>
          <a:prstGeom prst="rect">
            <a:avLst/>
          </a:prstGeom>
          <a:solidFill>
            <a:srgbClr val="FFFFFF">
              <a:alpha val="4000"/>
            </a:srgbClr>
          </a:solidFill>
          <a:ln/>
        </p:spPr>
      </p:sp>
      <p:sp>
        <p:nvSpPr>
          <p:cNvPr id="7" name="Text 3"/>
          <p:cNvSpPr/>
          <p:nvPr/>
        </p:nvSpPr>
        <p:spPr>
          <a:xfrm>
            <a:off x="1028224" y="2355890"/>
            <a:ext cx="3313152" cy="362903"/>
          </a:xfrm>
          <a:prstGeom prst="rect">
            <a:avLst/>
          </a:prstGeom>
          <a:noFill/>
          <a:ln/>
        </p:spPr>
        <p:txBody>
          <a:bodyPr wrap="non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Phishing Emails</a:t>
            </a:r>
            <a:endParaRPr lang="en-US" sz="1750" dirty="0"/>
          </a:p>
        </p:txBody>
      </p:sp>
      <p:sp>
        <p:nvSpPr>
          <p:cNvPr id="8" name="Text 4"/>
          <p:cNvSpPr/>
          <p:nvPr/>
        </p:nvSpPr>
        <p:spPr>
          <a:xfrm>
            <a:off x="4802624" y="2355890"/>
            <a:ext cx="3313152" cy="1451610"/>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Report to the email provider, the company or organization impersonated, and anti-phishing agencies.</a:t>
            </a:r>
            <a:endParaRPr lang="en-US" sz="1750" dirty="0"/>
          </a:p>
        </p:txBody>
      </p:sp>
      <p:sp>
        <p:nvSpPr>
          <p:cNvPr id="9" name="Shape 5"/>
          <p:cNvSpPr/>
          <p:nvPr/>
        </p:nvSpPr>
        <p:spPr>
          <a:xfrm>
            <a:off x="801410" y="3951208"/>
            <a:ext cx="7541181" cy="1376124"/>
          </a:xfrm>
          <a:prstGeom prst="rect">
            <a:avLst/>
          </a:prstGeom>
          <a:solidFill>
            <a:srgbClr val="000000">
              <a:alpha val="4000"/>
            </a:srgbClr>
          </a:solidFill>
          <a:ln/>
        </p:spPr>
      </p:sp>
      <p:sp>
        <p:nvSpPr>
          <p:cNvPr id="10" name="Text 6"/>
          <p:cNvSpPr/>
          <p:nvPr/>
        </p:nvSpPr>
        <p:spPr>
          <a:xfrm>
            <a:off x="1028224" y="4094917"/>
            <a:ext cx="3313152" cy="362903"/>
          </a:xfrm>
          <a:prstGeom prst="rect">
            <a:avLst/>
          </a:prstGeom>
          <a:noFill/>
          <a:ln/>
        </p:spPr>
        <p:txBody>
          <a:bodyPr wrap="non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Suspicious Websites</a:t>
            </a:r>
            <a:endParaRPr lang="en-US" sz="1750" dirty="0"/>
          </a:p>
        </p:txBody>
      </p:sp>
      <p:sp>
        <p:nvSpPr>
          <p:cNvPr id="11" name="Text 7"/>
          <p:cNvSpPr/>
          <p:nvPr/>
        </p:nvSpPr>
        <p:spPr>
          <a:xfrm>
            <a:off x="4802624" y="4094917"/>
            <a:ext cx="3313152" cy="1088708"/>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Report to website security companies, authorities, and the website hosting provider.</a:t>
            </a:r>
            <a:endParaRPr lang="en-US" sz="1750" dirty="0"/>
          </a:p>
        </p:txBody>
      </p:sp>
      <p:sp>
        <p:nvSpPr>
          <p:cNvPr id="12" name="Shape 8"/>
          <p:cNvSpPr/>
          <p:nvPr/>
        </p:nvSpPr>
        <p:spPr>
          <a:xfrm>
            <a:off x="801410" y="5327332"/>
            <a:ext cx="7541181" cy="1739027"/>
          </a:xfrm>
          <a:prstGeom prst="rect">
            <a:avLst/>
          </a:prstGeom>
          <a:solidFill>
            <a:srgbClr val="FFFFFF">
              <a:alpha val="4000"/>
            </a:srgbClr>
          </a:solidFill>
          <a:ln/>
        </p:spPr>
      </p:sp>
      <p:sp>
        <p:nvSpPr>
          <p:cNvPr id="13" name="Text 9"/>
          <p:cNvSpPr/>
          <p:nvPr/>
        </p:nvSpPr>
        <p:spPr>
          <a:xfrm>
            <a:off x="1028224" y="5471041"/>
            <a:ext cx="3313152" cy="362903"/>
          </a:xfrm>
          <a:prstGeom prst="rect">
            <a:avLst/>
          </a:prstGeom>
          <a:noFill/>
          <a:ln/>
        </p:spPr>
        <p:txBody>
          <a:bodyPr wrap="non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Social Media Scams</a:t>
            </a:r>
            <a:endParaRPr lang="en-US" sz="1750" dirty="0"/>
          </a:p>
        </p:txBody>
      </p:sp>
      <p:sp>
        <p:nvSpPr>
          <p:cNvPr id="14" name="Text 10"/>
          <p:cNvSpPr/>
          <p:nvPr/>
        </p:nvSpPr>
        <p:spPr>
          <a:xfrm>
            <a:off x="4802624" y="5471041"/>
            <a:ext cx="3313152" cy="1451610"/>
          </a:xfrm>
          <a:prstGeom prst="rect">
            <a:avLst/>
          </a:prstGeom>
          <a:noFill/>
          <a:ln/>
        </p:spPr>
        <p:txBody>
          <a:bodyPr wrap="square" lIns="0" tIns="0" rIns="0" bIns="0" rtlCol="0" anchor="t"/>
          <a:lstStyle/>
          <a:p>
            <a:pPr indent="0" marL="0">
              <a:lnSpc>
                <a:spcPts val="2850"/>
              </a:lnSpc>
              <a:buNone/>
            </a:pPr>
            <a:r>
              <a:rPr lang="en-US" sz="1750" dirty="0">
                <a:solidFill>
                  <a:srgbClr val="C9C2C0"/>
                </a:solidFill>
                <a:latin typeface="Gelasio" pitchFamily="34" charset="0"/>
                <a:ea typeface="Gelasio" pitchFamily="34" charset="-122"/>
                <a:cs typeface="Gelasio" pitchFamily="34" charset="-120"/>
              </a:rPr>
              <a:t>Report to the social media platform, block the scammer, and report the account to authorities.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151692"/>
            <a:ext cx="8726686" cy="708779"/>
          </a:xfrm>
          <a:prstGeom prst="rect">
            <a:avLst/>
          </a:prstGeom>
          <a:noFill/>
          <a:ln/>
        </p:spPr>
        <p:txBody>
          <a:bodyPr wrap="none" lIns="0" tIns="0" rIns="0" bIns="0" rtlCol="0" anchor="t"/>
          <a:lstStyle/>
          <a:p>
            <a:pPr indent="0" marL="0">
              <a:lnSpc>
                <a:spcPts val="5550"/>
              </a:lnSpc>
              <a:buNone/>
            </a:pPr>
            <a:r>
              <a:rPr lang="en-US" sz="4450" dirty="0">
                <a:solidFill>
                  <a:srgbClr val="D8B6A4"/>
                </a:solidFill>
                <a:latin typeface="Gelasio" pitchFamily="34" charset="0"/>
                <a:ea typeface="Gelasio" pitchFamily="34" charset="-122"/>
                <a:cs typeface="Gelasio" pitchFamily="34" charset="-120"/>
              </a:rPr>
              <a:t>Importance of Phishing Awareness</a:t>
            </a:r>
            <a:endParaRPr lang="en-US" sz="4450" dirty="0"/>
          </a:p>
        </p:txBody>
      </p:sp>
      <p:pic>
        <p:nvPicPr>
          <p:cNvPr id="3" name="Image 0" descr="preencoded.png">    </p:cNvPr>
          <p:cNvPicPr>
            <a:picLocks noChangeAspect="1"/>
          </p:cNvPicPr>
          <p:nvPr/>
        </p:nvPicPr>
        <p:blipFill>
          <a:blip r:embed="rId1"/>
          <a:stretch>
            <a:fillRect/>
          </a:stretch>
        </p:blipFill>
        <p:spPr>
          <a:xfrm>
            <a:off x="793790" y="2314099"/>
            <a:ext cx="4120753" cy="2546747"/>
          </a:xfrm>
          <a:prstGeom prst="rect">
            <a:avLst/>
          </a:prstGeom>
        </p:spPr>
      </p:pic>
      <p:sp>
        <p:nvSpPr>
          <p:cNvPr id="4" name="Text 1"/>
          <p:cNvSpPr/>
          <p:nvPr/>
        </p:nvSpPr>
        <p:spPr>
          <a:xfrm>
            <a:off x="793790" y="5144333"/>
            <a:ext cx="3122533"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Protecting Personal Data</a:t>
            </a:r>
            <a:endParaRPr lang="en-US" sz="2200" dirty="0"/>
          </a:p>
        </p:txBody>
      </p:sp>
      <p:sp>
        <p:nvSpPr>
          <p:cNvPr id="5" name="Text 2"/>
          <p:cNvSpPr/>
          <p:nvPr/>
        </p:nvSpPr>
        <p:spPr>
          <a:xfrm>
            <a:off x="793790" y="5634752"/>
            <a:ext cx="4120753"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Phishing awareness helps individuals safeguard their personal information from theft and misuse.</a:t>
            </a:r>
            <a:endParaRPr lang="en-US" sz="1750" dirty="0"/>
          </a:p>
        </p:txBody>
      </p:sp>
      <p:pic>
        <p:nvPicPr>
          <p:cNvPr id="6" name="Image 1" descr="preencoded.png">    </p:cNvPr>
          <p:cNvPicPr>
            <a:picLocks noChangeAspect="1"/>
          </p:cNvPicPr>
          <p:nvPr/>
        </p:nvPicPr>
        <p:blipFill>
          <a:blip r:embed="rId2"/>
          <a:stretch>
            <a:fillRect/>
          </a:stretch>
        </p:blipFill>
        <p:spPr>
          <a:xfrm>
            <a:off x="5254704" y="2314099"/>
            <a:ext cx="4120872" cy="2546866"/>
          </a:xfrm>
          <a:prstGeom prst="rect">
            <a:avLst/>
          </a:prstGeom>
        </p:spPr>
      </p:pic>
      <p:sp>
        <p:nvSpPr>
          <p:cNvPr id="7" name="Text 3"/>
          <p:cNvSpPr/>
          <p:nvPr/>
        </p:nvSpPr>
        <p:spPr>
          <a:xfrm>
            <a:off x="5254704" y="5144453"/>
            <a:ext cx="3730347"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Securing Business Operations</a:t>
            </a:r>
            <a:endParaRPr lang="en-US" sz="2200" dirty="0"/>
          </a:p>
        </p:txBody>
      </p:sp>
      <p:sp>
        <p:nvSpPr>
          <p:cNvPr id="8" name="Text 4"/>
          <p:cNvSpPr/>
          <p:nvPr/>
        </p:nvSpPr>
        <p:spPr>
          <a:xfrm>
            <a:off x="5254704" y="5634871"/>
            <a:ext cx="4120872"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Phishing attacks can disrupt business operations, compromise sensitive data, and cause financial losses.</a:t>
            </a:r>
            <a:endParaRPr lang="en-US" sz="1750" dirty="0"/>
          </a:p>
        </p:txBody>
      </p:sp>
      <p:pic>
        <p:nvPicPr>
          <p:cNvPr id="9" name="Image 2" descr="preencoded.png">    </p:cNvPr>
          <p:cNvPicPr>
            <a:picLocks noChangeAspect="1"/>
          </p:cNvPicPr>
          <p:nvPr/>
        </p:nvPicPr>
        <p:blipFill>
          <a:blip r:embed="rId3"/>
          <a:stretch>
            <a:fillRect/>
          </a:stretch>
        </p:blipFill>
        <p:spPr>
          <a:xfrm>
            <a:off x="9715738" y="2314099"/>
            <a:ext cx="4120753" cy="2546747"/>
          </a:xfrm>
          <a:prstGeom prst="rect">
            <a:avLst/>
          </a:prstGeom>
        </p:spPr>
      </p:pic>
      <p:sp>
        <p:nvSpPr>
          <p:cNvPr id="10" name="Text 5"/>
          <p:cNvSpPr/>
          <p:nvPr/>
        </p:nvSpPr>
        <p:spPr>
          <a:xfrm>
            <a:off x="9715738" y="5144333"/>
            <a:ext cx="4120753" cy="708660"/>
          </a:xfrm>
          <a:prstGeom prst="rect">
            <a:avLst/>
          </a:prstGeom>
          <a:noFill/>
          <a:ln/>
        </p:spPr>
        <p:txBody>
          <a:bodyPr wrap="squar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Building a Safer Online Environment</a:t>
            </a:r>
            <a:endParaRPr lang="en-US" sz="2200" dirty="0"/>
          </a:p>
        </p:txBody>
      </p:sp>
      <p:sp>
        <p:nvSpPr>
          <p:cNvPr id="11" name="Text 6"/>
          <p:cNvSpPr/>
          <p:nvPr/>
        </p:nvSpPr>
        <p:spPr>
          <a:xfrm>
            <a:off x="9715738" y="5989082"/>
            <a:ext cx="4120753"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By staying informed and vigilant, individuals contribute to a safer online environment for themselves and others.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2024-09-01T03:39:10Z</dcterms:created>
  <dcterms:modified xsi:type="dcterms:W3CDTF">2024-09-01T03:39:10Z</dcterms:modified>
</cp:coreProperties>
</file>